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56" r:id="rId5"/>
    <p:sldId id="257" r:id="rId6"/>
    <p:sldId id="447" r:id="rId7"/>
    <p:sldId id="261" r:id="rId8"/>
    <p:sldId id="436" r:id="rId9"/>
    <p:sldId id="444" r:id="rId10"/>
    <p:sldId id="343" r:id="rId11"/>
    <p:sldId id="264" r:id="rId12"/>
    <p:sldId id="437" r:id="rId13"/>
    <p:sldId id="348" r:id="rId14"/>
    <p:sldId id="450" r:id="rId15"/>
    <p:sldId id="449" r:id="rId16"/>
    <p:sldId id="271" r:id="rId17"/>
    <p:sldId id="266" r:id="rId18"/>
    <p:sldId id="346" r:id="rId19"/>
    <p:sldId id="452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6CA371-27B5-C196-23BC-E7341111398E}" name="Melinda White" initials="" userId="S::melinda.white@sagememorial.com::7fb460b0-4bf0-4efc-878c-d16f0ac73ce6" providerId="AD"/>
  <p188:author id="{8EB352BA-778D-B492-BBD1-895D92F3E17E}" name="Tina James-Tafoya" initials="TJ" userId="S::tina.james-tafoya@sagememorial.com::985a993d-5db6-44aa-97f7-98642abb682c" providerId="AD"/>
  <p188:author id="{2EE1B3C8-66E9-430E-024E-D2B003640106}" name="Kim Russell" initials="KR" userId="S::kim.russell@sagememorial.com::b34e67e4-1753-4c7b-9339-b48b6d2acb3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A29331-8E76-4478-8E4F-B768D6D5A3C1}" v="88" dt="2026-07-13T03:11:44.405"/>
    <p1510:client id="{26082BF6-563D-1531-B725-609AE4B6615E}" v="4" dt="2026-07-13T22:21:57.830"/>
    <p1510:client id="{2E632633-9212-2CEC-9F40-A10D0850D055}" v="23" dt="2026-07-13T15:53:09.976"/>
    <p1510:client id="{517C355F-5BAC-41CF-8308-15DBB7B31701}" v="699" dt="2026-07-13T21:09:44.585"/>
    <p1510:client id="{F85B4578-0339-015E-6DA6-67F60C66C59D}" v="904" dt="2026-07-13T22:24:18.6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>
                <a:solidFill>
                  <a:srgbClr val="1A2E44"/>
                </a:solidFill>
              </a:defRPr>
            </a:pPr>
            <a:r>
              <a:rPr lang="en-US" sz="1400" b="1">
                <a:solidFill>
                  <a:srgbClr val="1A2E44"/>
                </a:solidFill>
              </a:rPr>
              <a:t>Vacancy Rate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Vacancy Rate</c:v>
                </c:pt>
              </c:strCache>
            </c:strRef>
          </c:tx>
          <c:spPr>
            <a:solidFill>
              <a:srgbClr val="2E5F8A"/>
            </a:solidFill>
            <a:ln>
              <a:noFill/>
            </a:ln>
          </c:spPr>
          <c:invertIfNegative val="1"/>
          <c:dLbls>
            <c:numFmt formatCode="0.00\%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A2E44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Third Quarter</c:v>
                </c:pt>
              </c:strCache>
            </c:strRef>
          </c:cat>
          <c:val>
            <c:numRef>
              <c:f>Sheet1!$B$2:$B$5</c:f>
              <c:numCache>
                <c:formatCode>0.00\%</c:formatCode>
                <c:ptCount val="4"/>
                <c:pt idx="0">
                  <c:v>28.75</c:v>
                </c:pt>
                <c:pt idx="1">
                  <c:v>27.47</c:v>
                </c:pt>
                <c:pt idx="2">
                  <c:v>27.15</c:v>
                </c:pt>
                <c:pt idx="3">
                  <c:v>27.79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B112-4926-9DC6-9EE4FB431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11111111"/>
        <c:axId val="222222222"/>
      </c:barChart>
      <c:catAx>
        <c:axId val="111111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525">
            <a:solidFill>
              <a:srgbClr val="BFBFBF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</a:defRPr>
            </a:pPr>
            <a:endParaRPr lang="en-US"/>
          </a:p>
        </c:txPr>
        <c:crossAx val="222222222"/>
        <c:crosses val="autoZero"/>
        <c:auto val="1"/>
        <c:lblAlgn val="ctr"/>
        <c:lblOffset val="100"/>
        <c:noMultiLvlLbl val="0"/>
      </c:catAx>
      <c:valAx>
        <c:axId val="222222222"/>
        <c:scaling>
          <c:orientation val="minMax"/>
        </c:scaling>
        <c:delete val="1"/>
        <c:axPos val="l"/>
        <c:numFmt formatCode="0.00\%" sourceLinked="1"/>
        <c:majorTickMark val="cross"/>
        <c:minorTickMark val="cross"/>
        <c:tickLblPos val="nextTo"/>
        <c:crossAx val="111111111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>
                <a:solidFill>
                  <a:srgbClr val="1A2E44"/>
                </a:solidFill>
              </a:defRPr>
            </a:pPr>
            <a:r>
              <a:rPr lang="en-US" sz="1400" b="1">
                <a:solidFill>
                  <a:srgbClr val="1A2E44"/>
                </a:solidFill>
              </a:rPr>
              <a:t>Total Employees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Employees</c:v>
                </c:pt>
              </c:strCache>
            </c:strRef>
          </c:tx>
          <c:spPr>
            <a:solidFill>
              <a:srgbClr val="C08A2E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A2E44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Third Quarter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445.33</c:v>
                </c:pt>
                <c:pt idx="1">
                  <c:v>453.33</c:v>
                </c:pt>
                <c:pt idx="2">
                  <c:v>455.33</c:v>
                </c:pt>
                <c:pt idx="3">
                  <c:v>451.33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69DA-4110-AC51-9F3760694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11111111"/>
        <c:axId val="222222222"/>
      </c:barChart>
      <c:catAx>
        <c:axId val="111111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525">
            <a:solidFill>
              <a:srgbClr val="BFBFBF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</a:defRPr>
            </a:pPr>
            <a:endParaRPr lang="en-US"/>
          </a:p>
        </c:txPr>
        <c:crossAx val="222222222"/>
        <c:crosses val="autoZero"/>
        <c:auto val="1"/>
        <c:lblAlgn val="ctr"/>
        <c:lblOffset val="100"/>
        <c:noMultiLvlLbl val="0"/>
      </c:catAx>
      <c:valAx>
        <c:axId val="222222222"/>
        <c:scaling>
          <c:orientation val="minMax"/>
        </c:scaling>
        <c:delete val="1"/>
        <c:axPos val="l"/>
        <c:numFmt formatCode="0.00" sourceLinked="1"/>
        <c:majorTickMark val="cross"/>
        <c:minorTickMark val="cross"/>
        <c:tickLblPos val="nextTo"/>
        <c:crossAx val="111111111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7A4FC-501C-469C-8C8B-A00FD7752FD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2BC86-79B6-433D-B903-8EB32EEB3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49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2BC86-79B6-433D-B903-8EB32EEB38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236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2BC86-79B6-433D-B903-8EB32EEB38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2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2BC86-79B6-433D-B903-8EB32EEB38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12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2BC86-79B6-433D-B903-8EB32EEB38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23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2BC86-79B6-433D-B903-8EB32EEB38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48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625-82BC-4235-946D-25CB2F637A34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9D081-A22D-4E20-89D3-CD05DD8634AC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AAAB-6F50-454C-B59B-2B53A02E8194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0E74C-688F-41C2-BB61-99EF38950C1F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E89BD-8F2D-40C4-888A-E36B4D9A66FD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6B18-B7F1-4E50-8A02-793D57E876C4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B4756-C61F-489D-A3D7-3776CCABEFD9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8D1B3-212B-4CCA-A932-7F2FB4F5F08F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72595-2FA9-498A-A7CE-0CAEAED32826}" type="datetime1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78367-B25A-469C-AEC7-4CE1B1345991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59501-87D3-40C9-B5D2-E29C0BEA7366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3689E"/>
            </a:gs>
            <a:gs pos="55000">
              <a:srgbClr val="365484"/>
            </a:gs>
            <a:gs pos="100000">
              <a:srgbClr val="2B446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79FC34-DAA6-4E86-A086-65C3235C07E5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Brand Log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40440" y="5985792"/>
            <a:ext cx="914400" cy="73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2F2F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F2F2F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F2F2F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F2F2F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2F2F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2F2F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2F2F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2F2F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2F2F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2F2F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E1A865-710D-806F-D280-84F6E0F139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"/>
          </a:blip>
          <a:srcRect t="1547" b="2000"/>
          <a:stretch>
            <a:fillRect/>
          </a:stretch>
        </p:blipFill>
        <p:spPr>
          <a:xfrm>
            <a:off x="1632857" y="45720"/>
            <a:ext cx="8727223" cy="67665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5031" y="1330960"/>
            <a:ext cx="9822873" cy="1492054"/>
          </a:xfrm>
        </p:spPr>
        <p:txBody>
          <a:bodyPr>
            <a:normAutofit/>
          </a:bodyPr>
          <a:lstStyle/>
          <a:p>
            <a:r>
              <a:rPr lang="en-US"/>
              <a:t>Our Journey to Diné Excellence</a:t>
            </a:r>
            <a:br>
              <a:rPr lang="en-US" sz="4000"/>
            </a:br>
            <a:r>
              <a:rPr lang="en-US" sz="4000"/>
              <a:t>3Q2026 Report 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5143" y="4333240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Presented by</a:t>
            </a:r>
          </a:p>
          <a:p>
            <a:r>
              <a:rPr lang="en-US"/>
              <a:t>Melinda White, RN, MSN</a:t>
            </a:r>
          </a:p>
          <a:p>
            <a:r>
              <a:rPr lang="en-US"/>
              <a:t>Chief Executive Officer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3BB3E-E3DE-4E12-BD40-6CE5C5D07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7BF0-5019-3C23-4EEE-3EF270A72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ogo with a white star  AI-generated content may be incorrect.">
            <a:extLst>
              <a:ext uri="{FF2B5EF4-FFF2-40B4-BE49-F238E27FC236}">
                <a16:creationId xmlns:a16="http://schemas.microsoft.com/office/drawing/2014/main" id="{E8DF7FB0-71E6-8209-0784-88AD74C92B8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3965"/>
            <a:ext cx="10515600" cy="1000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0" name="photo10"/>
          <p:cNvSpPr/>
          <p:nvPr/>
        </p:nvSpPr>
        <p:spPr>
          <a:xfrm>
            <a:off x="560000" y="1640000"/>
            <a:ext cx="5336000" cy="3180000"/>
          </a:xfrm>
          <a:prstGeom prst="roundRect">
            <a:avLst>
              <a:gd name="adj" fmla="val 4500"/>
            </a:avLst>
          </a:prstGeom>
          <a:solidFill>
            <a:srgbClr val="0E2841">
              <a:alpha val="25000"/>
            </a:srgbClr>
          </a:solidFill>
          <a:ln w="15875">
            <a:solidFill>
              <a:srgbClr val="0F9ED5">
                <a:alpha val="80000"/>
              </a:srgbClr>
            </a:solidFill>
            <a:prstDash val="dash"/>
          </a:ln>
        </p:spPr>
        <p:txBody>
          <a:bodyPr vert="horz" lIns="155448" tIns="118872" rIns="155448" bIns="100584" rtlCol="0" anchor="ctr">
            <a:normAutofit/>
          </a:bodyPr>
          <a:lstStyle/>
          <a:p>
            <a:pPr algn="ctr">
              <a:buNone/>
            </a:pPr>
            <a:r>
              <a:rPr lang="en-US" sz="3200" b="1">
                <a:solidFill>
                  <a:schemeClr val="bg1">
                    <a:alpha val="55000"/>
                  </a:schemeClr>
                </a:solidFill>
              </a:rPr>
              <a:t>📷</a:t>
            </a:r>
          </a:p>
          <a:p>
            <a:pPr algn="ctr">
              <a:buNone/>
            </a:pPr>
            <a:r>
              <a:rPr lang="en-US" sz="1500" b="1">
                <a:solidFill>
                  <a:schemeClr val="bg1"/>
                </a:solidFill>
              </a:rPr>
              <a:t>Photo: “I Am an Ambassador” Pin Ceremony</a:t>
            </a:r>
          </a:p>
          <a:p>
            <a:pPr>
              <a:buNone/>
            </a:pPr>
            <a:endParaRPr lang="en-US" sz="400"/>
          </a:p>
          <a:p>
            <a:pPr algn="ctr">
              <a:buNone/>
            </a:pPr>
            <a:r>
              <a:rPr lang="en-US" sz="1200">
                <a:solidFill>
                  <a:schemeClr val="bg1">
                    <a:alpha val="80000"/>
                  </a:schemeClr>
                </a:solidFill>
              </a:rPr>
              <a:t>Insert photo of staff receiving their ambassador pins</a:t>
            </a:r>
          </a:p>
        </p:txBody>
      </p:sp>
      <p:sp>
        <p:nvSpPr>
          <p:cNvPr id="11" name="photo11"/>
          <p:cNvSpPr/>
          <p:nvPr/>
        </p:nvSpPr>
        <p:spPr>
          <a:xfrm>
            <a:off x="6296000" y="1640000"/>
            <a:ext cx="5336000" cy="3180000"/>
          </a:xfrm>
          <a:prstGeom prst="roundRect">
            <a:avLst>
              <a:gd name="adj" fmla="val 4500"/>
            </a:avLst>
          </a:prstGeom>
          <a:solidFill>
            <a:srgbClr val="0E2841">
              <a:alpha val="25000"/>
            </a:srgbClr>
          </a:solidFill>
          <a:ln w="15875">
            <a:solidFill>
              <a:srgbClr val="0F9ED5">
                <a:alpha val="80000"/>
              </a:srgbClr>
            </a:solidFill>
            <a:prstDash val="dash"/>
          </a:ln>
        </p:spPr>
        <p:txBody>
          <a:bodyPr vert="horz" lIns="155448" tIns="118872" rIns="155448" bIns="100584" rtlCol="0" anchor="ctr">
            <a:normAutofit/>
          </a:bodyPr>
          <a:lstStyle/>
          <a:p>
            <a:pPr algn="ctr">
              <a:buNone/>
            </a:pPr>
            <a:r>
              <a:rPr lang="en-US" sz="3200" b="1">
                <a:solidFill>
                  <a:schemeClr val="bg1">
                    <a:alpha val="55000"/>
                  </a:schemeClr>
                </a:solidFill>
              </a:rPr>
              <a:t>📷</a:t>
            </a:r>
          </a:p>
          <a:p>
            <a:pPr algn="ctr">
              <a:buNone/>
            </a:pPr>
            <a:r>
              <a:rPr lang="en-US" sz="1500" b="1">
                <a:solidFill>
                  <a:schemeClr val="bg1"/>
                </a:solidFill>
              </a:rPr>
              <a:t>Photo: Taking the Pledge &amp; Handprints</a:t>
            </a:r>
          </a:p>
          <a:p>
            <a:pPr>
              <a:buNone/>
            </a:pPr>
            <a:endParaRPr lang="en-US" sz="400"/>
          </a:p>
          <a:p>
            <a:pPr algn="ctr">
              <a:buNone/>
            </a:pPr>
            <a:r>
              <a:rPr lang="en-US" sz="1200">
                <a:solidFill>
                  <a:schemeClr val="bg1">
                    <a:alpha val="80000"/>
                  </a:schemeClr>
                </a:solidFill>
              </a:rPr>
              <a:t>Insert photo of the pledge wall and handprint mural</a:t>
            </a:r>
          </a:p>
        </p:txBody>
      </p:sp>
      <p:sp>
        <p:nvSpPr>
          <p:cNvPr id="12" name="narr"/>
          <p:cNvSpPr/>
          <p:nvPr/>
        </p:nvSpPr>
        <p:spPr>
          <a:xfrm>
            <a:off x="560000" y="5080000"/>
            <a:ext cx="11072000" cy="112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43C46A">
                <a:alpha val="80000"/>
              </a:srgbClr>
            </a:solidFill>
          </a:ln>
        </p:spPr>
        <p:txBody>
          <a:bodyPr vert="horz" lIns="155448" tIns="91440" rIns="155448" bIns="91440" rtlCol="0" anchor="ctr">
            <a:norm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rgbClr val="43C46A"/>
                </a:solidFill>
              </a:rPr>
              <a:t>Living our Ambassador Pledge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Team members take the Ambassador Pledge and add handprints to our community mural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The pledge reflects </a:t>
            </a:r>
            <a:r>
              <a:rPr lang="en-US" err="1">
                <a:solidFill>
                  <a:schemeClr val="bg1"/>
                </a:solidFill>
              </a:rPr>
              <a:t>K’é</a:t>
            </a:r>
            <a:r>
              <a:rPr lang="en-US">
                <a:solidFill>
                  <a:schemeClr val="bg1"/>
                </a:solidFill>
              </a:rPr>
              <a:t> — caring for every relative as family</a:t>
            </a:r>
          </a:p>
        </p:txBody>
      </p:sp>
      <p:pic>
        <p:nvPicPr>
          <p:cNvPr id="3" name="Picture 2" descr="A bag of badges in plastic  AI-generated content may be incorrect.">
            <a:extLst>
              <a:ext uri="{FF2B5EF4-FFF2-40B4-BE49-F238E27FC236}">
                <a16:creationId xmlns:a16="http://schemas.microsoft.com/office/drawing/2014/main" id="{47AD4A06-2A1E-AE23-FAF8-F4B3A17CA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29" y="1373673"/>
            <a:ext cx="5339149" cy="3457510"/>
          </a:xfrm>
          <a:prstGeom prst="rect">
            <a:avLst/>
          </a:prstGeom>
        </p:spPr>
      </p:pic>
      <p:pic>
        <p:nvPicPr>
          <p:cNvPr id="5" name="Picture 4" descr="A group of people writing on a table  AI-generated content may be incorrect.">
            <a:extLst>
              <a:ext uri="{FF2B5EF4-FFF2-40B4-BE49-F238E27FC236}">
                <a16:creationId xmlns:a16="http://schemas.microsoft.com/office/drawing/2014/main" id="{77B945DB-EEA8-5E77-60F3-78705D6CF2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143" r="194" b="3668"/>
          <a:stretch>
            <a:fillRect/>
          </a:stretch>
        </p:blipFill>
        <p:spPr>
          <a:xfrm>
            <a:off x="6295570" y="1384769"/>
            <a:ext cx="5334022" cy="3450456"/>
          </a:xfrm>
          <a:prstGeom prst="rect">
            <a:avLst/>
          </a:prstGeom>
        </p:spPr>
      </p:pic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Our Journey to Diné Excellence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71350-2CFF-ACCB-43DC-8E98E984C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17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logo with a white star  AI-generated content may be incorrect.">
            <a:extLst>
              <a:ext uri="{FF2B5EF4-FFF2-40B4-BE49-F238E27FC236}">
                <a16:creationId xmlns:a16="http://schemas.microsoft.com/office/drawing/2014/main" id="{F4F9EC6B-6BBE-6756-DC95-5D51DAAEB44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5898-1E6E-0C0D-4BCB-FED396A5E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7911"/>
            <a:ext cx="5682345" cy="456905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/>
              <a:t>An Accelerated BSN 12-month program </a:t>
            </a:r>
            <a:endParaRPr lang="en-US">
              <a:solidFill>
                <a:srgbClr val="000000"/>
              </a:solidFill>
            </a:endParaRPr>
          </a:p>
          <a:p>
            <a:r>
              <a:rPr lang="en-US"/>
              <a:t>Accessible &amp; affordable</a:t>
            </a:r>
            <a:endParaRPr lang="en-US">
              <a:solidFill>
                <a:srgbClr val="000000"/>
              </a:solidFill>
            </a:endParaRPr>
          </a:p>
          <a:p>
            <a:r>
              <a:rPr lang="en-US"/>
              <a:t>Complete nurse coursework via a mix of live sessions – ASU Sync technology &amp; in-person experiences</a:t>
            </a:r>
            <a:endParaRPr lang="en-US">
              <a:solidFill>
                <a:srgbClr val="000000"/>
              </a:solidFill>
            </a:endParaRPr>
          </a:p>
          <a:p>
            <a:r>
              <a:rPr lang="en-US"/>
              <a:t>In-person lab &amp; clinical experiences at SMH</a:t>
            </a:r>
          </a:p>
          <a:p>
            <a:r>
              <a:rPr lang="en-US"/>
              <a:t>ASU is a nationally ranked BSN program, expert faculty and strong NCLEX pass rates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D0347D2-260F-1829-5A03-3179516F451A}"/>
              </a:ext>
            </a:extLst>
          </p:cNvPr>
          <p:cNvSpPr txBox="1">
            <a:spLocks/>
          </p:cNvSpPr>
          <p:nvPr/>
        </p:nvSpPr>
        <p:spPr>
          <a:xfrm>
            <a:off x="7209971" y="1448254"/>
            <a:ext cx="4136572" cy="173876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2F2F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Current partner locations</a:t>
            </a:r>
          </a:p>
          <a:p>
            <a:pPr>
              <a:buFont typeface="Arial"/>
              <a:buChar char="•"/>
            </a:pPr>
            <a:r>
              <a:rPr lang="en-US" sz="18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Ganado region - SMH</a:t>
            </a:r>
            <a:endParaRPr lang="en-US" sz="18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>
              <a:buFont typeface="Arial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Gila County (Payson/Globe) region</a:t>
            </a:r>
            <a:endParaRPr lang="en-US" sz="1800" dirty="0">
              <a:solidFill>
                <a:schemeClr val="bg1"/>
              </a:solidFill>
            </a:endParaRPr>
          </a:p>
          <a:p>
            <a:pPr>
              <a:buFont typeface="Arial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Parker region</a:t>
            </a:r>
            <a:endParaRPr lang="en-US" sz="1800" dirty="0">
              <a:solidFill>
                <a:schemeClr val="bg1"/>
              </a:solidFill>
            </a:endParaRPr>
          </a:p>
          <a:p>
            <a:pPr>
              <a:buFont typeface="Arial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Tucson region</a:t>
            </a:r>
            <a:endParaRPr lang="en-US" sz="1800" dirty="0">
              <a:solidFill>
                <a:schemeClr val="bg1"/>
              </a:solidFill>
            </a:endParaRPr>
          </a:p>
          <a:p>
            <a:pPr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Aptos" panose="020B0004020202020204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6854EC-A5F1-7640-7070-DC4EAAB502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0" b="1005"/>
          <a:stretch>
            <a:fillRect/>
          </a:stretch>
        </p:blipFill>
        <p:spPr>
          <a:xfrm>
            <a:off x="6520545" y="4115012"/>
            <a:ext cx="5268686" cy="2402469"/>
          </a:xfrm>
          <a:prstGeom prst="rect">
            <a:avLst/>
          </a:prstGeom>
        </p:spPr>
      </p:pic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ASU Nursing Program – Learn Where you Live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8BA2B9-CB5D-56ED-D19A-C40B8002E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27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0C92C-750C-B5DB-7DBB-4D25C8BBA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402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D61CB-989C-1D72-171F-A406F5BE4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3800" y="4350000"/>
            <a:ext cx="5100000" cy="220000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/>
              <a:t>Annual Arizona Rural Health Conference</a:t>
            </a:r>
          </a:p>
          <a:p>
            <a:r>
              <a:rPr lang="en-US"/>
              <a:t>Presented Tele-ICU and Dialysis Program</a:t>
            </a:r>
          </a:p>
          <a:p>
            <a:r>
              <a:rPr lang="en-US"/>
              <a:t>Shared best practices with other Critical Access Hospitals</a:t>
            </a:r>
          </a:p>
          <a:p>
            <a:r>
              <a:rPr lang="en-US"/>
              <a:t>Highlighted rural telehealth and workforce partnerships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41587-AE01-E641-1378-CDD8E01D3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4350000"/>
            <a:ext cx="5100000" cy="220000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/>
              <a:t>2026 Arizona Stroke, Tribal &amp; Rural Health Summit</a:t>
            </a:r>
          </a:p>
          <a:p>
            <a:r>
              <a:rPr lang="en-US"/>
              <a:t>Presented door-to-needle outcomes and rural stroke workflow</a:t>
            </a:r>
          </a:p>
          <a:p>
            <a:r>
              <a:rPr lang="en-US"/>
              <a:t>Strengthened referral network with regional stroke centers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E0FBA-4276-9444-822A-F5C5046B7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188" y="1400000"/>
            <a:ext cx="4150025" cy="275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9248CE-EC02-7801-7B6D-68C42080A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926" y="601715"/>
            <a:ext cx="3804892" cy="3548285"/>
          </a:xfrm>
          <a:prstGeom prst="rect">
            <a:avLst/>
          </a:prstGeom>
        </p:spPr>
      </p:pic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Sharing Best Practices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0C2C2-B324-D35C-2B05-2224B1936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46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3A2F-E5E6-37DB-25DA-ECCEBA73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63" y="280841"/>
            <a:ext cx="8091131" cy="80380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D7ECE2-DC59-6984-2A88-EB3BA4D059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894507"/>
              </p:ext>
            </p:extLst>
          </p:nvPr>
        </p:nvGraphicFramePr>
        <p:xfrm>
          <a:off x="301727" y="1370000"/>
          <a:ext cx="9890022" cy="5059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0093">
                  <a:extLst>
                    <a:ext uri="{9D8B030D-6E8A-4147-A177-3AD203B41FA5}">
                      <a16:colId xmlns:a16="http://schemas.microsoft.com/office/drawing/2014/main" val="2621301728"/>
                    </a:ext>
                  </a:extLst>
                </a:gridCol>
                <a:gridCol w="899070">
                  <a:extLst>
                    <a:ext uri="{9D8B030D-6E8A-4147-A177-3AD203B41FA5}">
                      <a16:colId xmlns:a16="http://schemas.microsoft.com/office/drawing/2014/main" val="2192130538"/>
                    </a:ext>
                  </a:extLst>
                </a:gridCol>
                <a:gridCol w="809793">
                  <a:extLst>
                    <a:ext uri="{9D8B030D-6E8A-4147-A177-3AD203B41FA5}">
                      <a16:colId xmlns:a16="http://schemas.microsoft.com/office/drawing/2014/main" val="2238062807"/>
                    </a:ext>
                  </a:extLst>
                </a:gridCol>
                <a:gridCol w="1404214">
                  <a:extLst>
                    <a:ext uri="{9D8B030D-6E8A-4147-A177-3AD203B41FA5}">
                      <a16:colId xmlns:a16="http://schemas.microsoft.com/office/drawing/2014/main" val="1963011083"/>
                    </a:ext>
                  </a:extLst>
                </a:gridCol>
                <a:gridCol w="1440530">
                  <a:extLst>
                    <a:ext uri="{9D8B030D-6E8A-4147-A177-3AD203B41FA5}">
                      <a16:colId xmlns:a16="http://schemas.microsoft.com/office/drawing/2014/main" val="1443704241"/>
                    </a:ext>
                  </a:extLst>
                </a:gridCol>
                <a:gridCol w="1634213">
                  <a:extLst>
                    <a:ext uri="{9D8B030D-6E8A-4147-A177-3AD203B41FA5}">
                      <a16:colId xmlns:a16="http://schemas.microsoft.com/office/drawing/2014/main" val="1168904308"/>
                    </a:ext>
                  </a:extLst>
                </a:gridCol>
                <a:gridCol w="1392109">
                  <a:extLst>
                    <a:ext uri="{9D8B030D-6E8A-4147-A177-3AD203B41FA5}">
                      <a16:colId xmlns:a16="http://schemas.microsoft.com/office/drawing/2014/main" val="1976773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endParaRPr lang="en-US" dirty="0"/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FY 27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22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QT3 FY26</a:t>
                      </a:r>
                    </a:p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QT4 FY26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QT1 FY27</a:t>
                      </a:r>
                    </a:p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QT2 FY 27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QT3 FY27</a:t>
                      </a:r>
                    </a:p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QT4 FY27</a:t>
                      </a:r>
                    </a:p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585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Dialysis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0394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Tiny Homes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48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Master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356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As’ah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Dilzin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513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T.I. </a:t>
                      </a:r>
                      <a:r>
                        <a:rPr lang="en-US" dirty="0" err="1"/>
                        <a:t>Proj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637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Wellness Center Expansion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772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Apartments at Sage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917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Support Service Building (SSB)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935402"/>
                  </a:ext>
                </a:extLst>
              </a:tr>
            </a:tbl>
          </a:graphicData>
        </a:graphic>
      </p:graphicFrame>
      <p:sp>
        <p:nvSpPr>
          <p:cNvPr id="8" name="Arrow: Pentagon 7">
            <a:extLst>
              <a:ext uri="{FF2B5EF4-FFF2-40B4-BE49-F238E27FC236}">
                <a16:creationId xmlns:a16="http://schemas.microsoft.com/office/drawing/2014/main" id="{64CA8F52-85FF-1CD2-8F91-C619E23A94CA}"/>
              </a:ext>
            </a:extLst>
          </p:cNvPr>
          <p:cNvSpPr/>
          <p:nvPr/>
        </p:nvSpPr>
        <p:spPr>
          <a:xfrm>
            <a:off x="2625928" y="2693022"/>
            <a:ext cx="3019426" cy="296806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7175F9AD-A4FE-3B5F-4FEF-690E459C949F}"/>
              </a:ext>
            </a:extLst>
          </p:cNvPr>
          <p:cNvSpPr/>
          <p:nvPr/>
        </p:nvSpPr>
        <p:spPr>
          <a:xfrm>
            <a:off x="2625928" y="3089447"/>
            <a:ext cx="3019425" cy="237674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B121D75C-4A60-0DC3-92DA-B8F99A7E11C6}"/>
              </a:ext>
            </a:extLst>
          </p:cNvPr>
          <p:cNvSpPr/>
          <p:nvPr/>
        </p:nvSpPr>
        <p:spPr>
          <a:xfrm>
            <a:off x="2625928" y="3470147"/>
            <a:ext cx="3893562" cy="216310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F9416016-6B9C-935A-F948-47EE75D38D63}"/>
              </a:ext>
            </a:extLst>
          </p:cNvPr>
          <p:cNvSpPr/>
          <p:nvPr/>
        </p:nvSpPr>
        <p:spPr>
          <a:xfrm>
            <a:off x="6419850" y="3470147"/>
            <a:ext cx="3210232" cy="216310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0A4E6399-9F86-DDF9-E30C-1467E2E6B48E}"/>
              </a:ext>
            </a:extLst>
          </p:cNvPr>
          <p:cNvSpPr/>
          <p:nvPr/>
        </p:nvSpPr>
        <p:spPr>
          <a:xfrm>
            <a:off x="2625928" y="3850139"/>
            <a:ext cx="2904922" cy="246076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83C575F8-8FBB-15C2-A5C8-A348A1AF0D31}"/>
              </a:ext>
            </a:extLst>
          </p:cNvPr>
          <p:cNvSpPr/>
          <p:nvPr/>
        </p:nvSpPr>
        <p:spPr>
          <a:xfrm>
            <a:off x="2625928" y="4182501"/>
            <a:ext cx="4476138" cy="246076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BD19E7-BC2A-1B71-C70F-90D17F42A963}"/>
              </a:ext>
            </a:extLst>
          </p:cNvPr>
          <p:cNvCxnSpPr>
            <a:cxnSpLocks/>
          </p:cNvCxnSpPr>
          <p:nvPr/>
        </p:nvCxnSpPr>
        <p:spPr>
          <a:xfrm>
            <a:off x="3696942" y="2693022"/>
            <a:ext cx="14243" cy="36526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622F67C3-9EEF-C290-1816-7D303F342FDA}"/>
              </a:ext>
            </a:extLst>
          </p:cNvPr>
          <p:cNvSpPr/>
          <p:nvPr/>
        </p:nvSpPr>
        <p:spPr>
          <a:xfrm>
            <a:off x="4303595" y="4724853"/>
            <a:ext cx="2158491" cy="246076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8F93A54D-71C2-476B-9C61-42A0345B7C4E}"/>
              </a:ext>
            </a:extLst>
          </p:cNvPr>
          <p:cNvSpPr/>
          <p:nvPr/>
        </p:nvSpPr>
        <p:spPr>
          <a:xfrm>
            <a:off x="4303595" y="5306090"/>
            <a:ext cx="4431789" cy="246076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83FEBD71-A858-F115-F663-FBA222DE4CA7}"/>
              </a:ext>
            </a:extLst>
          </p:cNvPr>
          <p:cNvSpPr/>
          <p:nvPr/>
        </p:nvSpPr>
        <p:spPr>
          <a:xfrm>
            <a:off x="4303595" y="6025676"/>
            <a:ext cx="3028443" cy="246076"/>
          </a:xfrm>
          <a:prstGeom prst="homePlat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CDA0D125-4886-C0A8-499D-98CC436316D9}"/>
              </a:ext>
            </a:extLst>
          </p:cNvPr>
          <p:cNvSpPr/>
          <p:nvPr/>
        </p:nvSpPr>
        <p:spPr>
          <a:xfrm>
            <a:off x="6320097" y="4724853"/>
            <a:ext cx="2349497" cy="246076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7FA4A70E-2924-DB3C-ADD1-EDFE4FDDB612}"/>
              </a:ext>
            </a:extLst>
          </p:cNvPr>
          <p:cNvSpPr/>
          <p:nvPr/>
        </p:nvSpPr>
        <p:spPr>
          <a:xfrm>
            <a:off x="7239740" y="6033117"/>
            <a:ext cx="1522153" cy="231193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 dirty="0">
                <a:solidFill>
                  <a:srgbClr val="FFFFFF"/>
                </a:solidFill>
              </a:rPr>
              <a:t>Construction Project Timelines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33DF82-2892-6EE2-89DF-070566169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51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F9F48-54BA-7D09-2C47-D5AE42490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49"/>
            <a:ext cx="10515600" cy="779934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FBE613-E609-AB31-B469-90351933F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604379"/>
              </p:ext>
            </p:extLst>
          </p:nvPr>
        </p:nvGraphicFramePr>
        <p:xfrm>
          <a:off x="283966" y="1369897"/>
          <a:ext cx="11624068" cy="3565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3826">
                  <a:extLst>
                    <a:ext uri="{9D8B030D-6E8A-4147-A177-3AD203B41FA5}">
                      <a16:colId xmlns:a16="http://schemas.microsoft.com/office/drawing/2014/main" val="415415594"/>
                    </a:ext>
                  </a:extLst>
                </a:gridCol>
                <a:gridCol w="7350242">
                  <a:extLst>
                    <a:ext uri="{9D8B030D-6E8A-4147-A177-3AD203B41FA5}">
                      <a16:colId xmlns:a16="http://schemas.microsoft.com/office/drawing/2014/main" val="1390501580"/>
                    </a:ext>
                  </a:extLst>
                </a:gridCol>
              </a:tblGrid>
              <a:tr h="547687">
                <a:tc>
                  <a:txBody>
                    <a:bodyPr/>
                    <a:lstStyle/>
                    <a:p>
                      <a:r>
                        <a:rPr lang="en-US"/>
                        <a:t>Challenges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Effective Strategies / Problem Solving Efforts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585159"/>
                  </a:ext>
                </a:extLst>
              </a:tr>
              <a:tr h="78325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Land Lease for NHA buildings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Clr>
                          <a:srgbClr val="000000"/>
                        </a:buClr>
                        <a:buAutoNum type="arabicPeriod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Presented to the Cornfields Chapter – tabled, renovation on hold</a:t>
                      </a:r>
                    </a:p>
                    <a:p>
                      <a:pPr marL="342900" lvl="0" indent="-342900">
                        <a:buClr>
                          <a:srgbClr val="000000"/>
                        </a:buClr>
                        <a:buAutoNum type="arabicPeriod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Renovation at the Ganado – </a:t>
                      </a:r>
                      <a:r>
                        <a:rPr lang="en-US" sz="1800" b="0" i="0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As'ah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</a:t>
                      </a:r>
                      <a:r>
                        <a:rPr lang="en-US" sz="1800" b="0" i="0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Dilzin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Aptos"/>
                      </a:endParaRPr>
                    </a:p>
                    <a:p>
                      <a:pPr marL="342900" lvl="0" indent="-342900">
                        <a:buClr>
                          <a:srgbClr val="000000"/>
                        </a:buClr>
                        <a:buAutoNum type="arabicPeriod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Visiting NN Land on a weekly basis to ensure transition.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502512"/>
                  </a:ext>
                </a:extLst>
              </a:tr>
              <a:tr h="783251">
                <a:tc>
                  <a:txBody>
                    <a:bodyPr/>
                    <a:lstStyle/>
                    <a:p>
                      <a:r>
                        <a:rPr lang="en-US" sz="2400"/>
                        <a:t>Housing Shortage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/>
                        <a:t>Tiny Homes ready to be ordered – 15 homes</a:t>
                      </a: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en-US" dirty="0"/>
                        <a:t>Replacing the older manufactured homes; returning Gallup trailers to Ganado</a:t>
                      </a: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en-US" dirty="0"/>
                        <a:t>Planning for Apartment building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436719"/>
                  </a:ext>
                </a:extLst>
              </a:tr>
              <a:tr h="783251">
                <a:tc>
                  <a:txBody>
                    <a:bodyPr/>
                    <a:lstStyle/>
                    <a:p>
                      <a:r>
                        <a:rPr lang="en-US" sz="2400"/>
                        <a:t>Funding for Elder Care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/>
                        <a:t>Completed a proforma for the Elder Care Services</a:t>
                      </a: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en-US" dirty="0"/>
                        <a:t>Reviewing the RHTP grants available</a:t>
                      </a: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en-US" dirty="0"/>
                        <a:t>Seeking philanthropy fundings to offset 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321729"/>
                  </a:ext>
                </a:extLst>
              </a:tr>
            </a:tbl>
          </a:graphicData>
        </a:graphic>
      </p:graphicFrame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Operational Hurdles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3E0D4D-2DF7-5F75-0106-FF51AC78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50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logo with a white star  AI-generated content may be incorrect.">
            <a:extLst>
              <a:ext uri="{FF2B5EF4-FFF2-40B4-BE49-F238E27FC236}">
                <a16:creationId xmlns:a16="http://schemas.microsoft.com/office/drawing/2014/main" id="{0BF2EFD0-49E2-3603-AC6A-9E0C2B4042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</a:blip>
          <a:srcRect t="1547" b="2000"/>
          <a:stretch>
            <a:fillRect/>
          </a:stretch>
        </p:blipFill>
        <p:spPr>
          <a:xfrm>
            <a:off x="1632857" y="45720"/>
            <a:ext cx="8727223" cy="676656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B3C63-91C5-FA0A-A65E-0804C8791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54037"/>
          </a:xfrm>
        </p:spPr>
        <p:txBody>
          <a:bodyPr>
            <a:normAutofit/>
          </a:bodyPr>
          <a:lstStyle/>
          <a:p>
            <a:r>
              <a:rPr lang="en-US" sz="3200"/>
              <a:t>3Q2026</a:t>
            </a:r>
            <a:r>
              <a:rPr lang="en-US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C7F36-34F1-E465-1C77-E02E66FF5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35200"/>
            <a:ext cx="5157787" cy="3954463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buNone/>
            </a:pPr>
            <a:r>
              <a:rPr lang="en-US" sz="1600" b="1">
                <a:solidFill>
                  <a:srgbClr val="43C46A"/>
                </a:solidFill>
              </a:rPr>
              <a:t>DONE</a:t>
            </a:r>
          </a:p>
          <a:p>
            <a:pPr>
              <a:buNone/>
            </a:pPr>
            <a:r>
              <a:rPr lang="en-US" b="1">
                <a:solidFill>
                  <a:srgbClr val="43C46A"/>
                </a:solidFill>
              </a:rPr>
              <a:t>✓  </a:t>
            </a:r>
            <a:r>
              <a:rPr lang="en-US"/>
              <a:t>Complete a Pro Forma for the elder care services</a:t>
            </a:r>
          </a:p>
          <a:p>
            <a:pPr>
              <a:buNone/>
            </a:pPr>
            <a:r>
              <a:rPr lang="en-US" b="1">
                <a:solidFill>
                  <a:srgbClr val="43C46A"/>
                </a:solidFill>
              </a:rPr>
              <a:t>✓  </a:t>
            </a:r>
            <a:r>
              <a:rPr lang="en-US"/>
              <a:t>Interim review on Audit findings</a:t>
            </a:r>
          </a:p>
          <a:p>
            <a:pPr>
              <a:buNone/>
            </a:pPr>
            <a:r>
              <a:rPr lang="en-US" b="1">
                <a:solidFill>
                  <a:srgbClr val="43C46A"/>
                </a:solidFill>
              </a:rPr>
              <a:t>✓  </a:t>
            </a:r>
            <a:r>
              <a:rPr lang="en-US"/>
              <a:t>Accounting outsource ends</a:t>
            </a:r>
          </a:p>
          <a:p>
            <a:pPr>
              <a:buNone/>
            </a:pPr>
            <a:r>
              <a:rPr lang="en-US" b="1">
                <a:solidFill>
                  <a:srgbClr val="43C46A"/>
                </a:solidFill>
              </a:rPr>
              <a:t>✓  </a:t>
            </a:r>
            <a:r>
              <a:rPr lang="en-US"/>
              <a:t>Patient Experience Roll Out</a:t>
            </a:r>
          </a:p>
          <a:p>
            <a:pPr>
              <a:buNone/>
            </a:pPr>
            <a:r>
              <a:rPr lang="en-US" b="1">
                <a:solidFill>
                  <a:srgbClr val="43C46A"/>
                </a:solidFill>
              </a:rPr>
              <a:t>✓  </a:t>
            </a:r>
            <a:r>
              <a:rPr lang="en-US"/>
              <a:t>Update the 2023 – 2027 Strategic Plan</a:t>
            </a:r>
          </a:p>
          <a:p>
            <a:pPr>
              <a:buNone/>
            </a:pPr>
            <a:r>
              <a:rPr lang="en-US" b="1">
                <a:solidFill>
                  <a:srgbClr val="43C46A"/>
                </a:solidFill>
              </a:rPr>
              <a:t>✓  </a:t>
            </a:r>
            <a:r>
              <a:rPr lang="en-US"/>
              <a:t>Begin purchasing tiny homes </a:t>
            </a:r>
          </a:p>
          <a:p>
            <a:pPr>
              <a:buNone/>
            </a:pPr>
            <a:endParaRPr lang="en-US" sz="800"/>
          </a:p>
          <a:p>
            <a:pPr>
              <a:buNone/>
            </a:pPr>
            <a:r>
              <a:rPr lang="en-US" sz="1600" b="1">
                <a:solidFill>
                  <a:srgbClr val="E7A233"/>
                </a:solidFill>
              </a:rPr>
              <a:t>PENDING</a:t>
            </a:r>
          </a:p>
          <a:p>
            <a:pPr>
              <a:buNone/>
            </a:pPr>
            <a:r>
              <a:rPr lang="en-US" b="1">
                <a:solidFill>
                  <a:srgbClr val="E7A233"/>
                </a:solidFill>
              </a:rPr>
              <a:t>▢  </a:t>
            </a:r>
            <a:r>
              <a:rPr lang="en-US"/>
              <a:t>Introduce AI in the finance department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13B0F6-17FF-2C06-08C2-C0E8D26EC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54037"/>
          </a:xfrm>
        </p:spPr>
        <p:txBody>
          <a:bodyPr>
            <a:normAutofit/>
          </a:bodyPr>
          <a:lstStyle/>
          <a:p>
            <a:r>
              <a:rPr lang="en-US" sz="3200"/>
              <a:t>4Q2026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F3F1F5E-1D77-1E9A-3981-8BB3AB76D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35200"/>
            <a:ext cx="5183188" cy="3954463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E7A233"/>
                </a:solidFill>
              </a:rPr>
              <a:t>▢  </a:t>
            </a:r>
            <a:r>
              <a:rPr lang="en-US" dirty="0">
                <a:solidFill>
                  <a:schemeClr val="bg1"/>
                </a:solidFill>
              </a:rPr>
              <a:t>Master Plan kick off for Campus Wide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E7A233"/>
                </a:solidFill>
              </a:rPr>
              <a:t>▢  </a:t>
            </a:r>
            <a:r>
              <a:rPr lang="en-US" dirty="0">
                <a:solidFill>
                  <a:schemeClr val="bg1"/>
                </a:solidFill>
              </a:rPr>
              <a:t>New Service:</a:t>
            </a:r>
            <a:r>
              <a:rPr lang="en-US" b="1" dirty="0">
                <a:solidFill>
                  <a:srgbClr val="E7A233"/>
                </a:solidFill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Labor &amp; Delivery Services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E7A233"/>
                </a:solidFill>
              </a:rPr>
              <a:t>▢  </a:t>
            </a:r>
            <a:r>
              <a:rPr lang="en-US" dirty="0">
                <a:solidFill>
                  <a:schemeClr val="bg1"/>
                </a:solidFill>
              </a:rPr>
              <a:t>New Services:  NEMT and Interfacility Transport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E7A233"/>
                </a:solidFill>
              </a:rPr>
              <a:t>▢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FY2027 Budget </a:t>
            </a:r>
          </a:p>
          <a:p>
            <a:pPr marL="0" indent="0">
              <a:buNone/>
            </a:pPr>
            <a:r>
              <a:rPr lang="en-US" b="1" dirty="0">
                <a:solidFill>
                  <a:srgbClr val="E7A233"/>
                </a:solidFill>
              </a:rPr>
              <a:t>▢  </a:t>
            </a:r>
            <a:r>
              <a:rPr lang="en-US" dirty="0">
                <a:solidFill>
                  <a:schemeClr val="bg1"/>
                </a:solidFill>
              </a:rPr>
              <a:t>FY2027 AFA/CSC and 105(l) negotiations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E7A233"/>
                </a:solidFill>
              </a:rPr>
              <a:t>▢  </a:t>
            </a:r>
            <a:r>
              <a:rPr lang="en-US" dirty="0">
                <a:solidFill>
                  <a:schemeClr val="bg1"/>
                </a:solidFill>
              </a:rPr>
              <a:t>Submission for RHTP grants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E7A233"/>
                </a:solidFill>
              </a:rPr>
              <a:t>▢  </a:t>
            </a:r>
            <a:r>
              <a:rPr lang="en-US" dirty="0">
                <a:solidFill>
                  <a:schemeClr val="bg1"/>
                </a:solidFill>
              </a:rPr>
              <a:t>Submission of AIHP application with AHCCCS</a:t>
            </a: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Quarterly Goals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ABA0A-91F5-E7D9-0DFA-8746B69A3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52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F9F48-54BA-7D09-2C47-D5AE42490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49"/>
            <a:ext cx="10515600" cy="779934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FBE613-E609-AB31-B469-90351933F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219512"/>
              </p:ext>
            </p:extLst>
          </p:nvPr>
        </p:nvGraphicFramePr>
        <p:xfrm>
          <a:off x="283966" y="1369897"/>
          <a:ext cx="11624068" cy="41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3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0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00">
                <a:tc>
                  <a:txBody>
                    <a:bodyPr/>
                    <a:lstStyle/>
                    <a:p>
                      <a:r>
                        <a:rPr lang="en-US"/>
                        <a:t>Focus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Highlights &amp; Advocacy Priorities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 sz="2000"/>
                        <a:t>Accreditation &amp; Compacting 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AutoNum type="arabicPeriod"/>
                      </a:pPr>
                      <a:r>
                        <a:rPr lang="en-US" sz="1600"/>
                        <a:t>Full Joint Commission accreditation achieved 3Q2026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/>
                        <a:t>RHC, CAH, HH/DME accredited and PCMH certified – no high-risk findings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/>
                        <a:t>Strengthens third-party revenue and self-governance capacity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 sz="2000"/>
                        <a:t>Federal Funding &amp; 105(l) Leases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FY2027 AFA/CSC and 105(l) lease negotiations underway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FY2021-FY2022 CSC CDA claims negotiation complete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Pursuing RHTP grants and philanthropy to offset Elder Care costs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 sz="2000"/>
                        <a:t>Expanding Services Closer to 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Surgery, prenatal/postnatal care, and outpatient dialysis added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Deliveries begin Sept 2026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19% year-over-year visit 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 sz="2000"/>
                        <a:t>Navajo Workforce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AutoNum type="arabicPeriod"/>
                      </a:pPr>
                      <a:r>
                        <a:rPr lang="en-US" sz="1600"/>
                        <a:t>89% of our workforce is Navajo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/>
                        <a:t>ASU “Learn Where You Live” BSN pipeline growing local nurses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 sz="2000"/>
                        <a:t>Policy &amp; Advocacy Priorities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HB2177 signed by the Governor advancing self-determination</a:t>
                      </a:r>
                    </a:p>
                    <a:p>
                      <a:pPr marL="285750" indent="-285750">
                        <a:buAutoNum type="arabicPeriod"/>
                      </a:pPr>
                      <a:r>
                        <a:rPr lang="en-US" sz="1600" dirty="0"/>
                        <a:t>Partnering with the 638 Association on rural health funding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CEO Update to the 638 Association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07C955-C858-4808-CB20-F293DACC9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50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4F4BE4-287A-F2A5-0C08-85C2A94729F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1547" b="2000"/>
          <a:stretch>
            <a:fillRect/>
          </a:stretch>
        </p:blipFill>
        <p:spPr>
          <a:xfrm>
            <a:off x="1632857" y="45720"/>
            <a:ext cx="8727223" cy="676656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99660-537B-8F25-F66D-5E1FCD3AB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Thank you!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8DA508-2D56-BD46-0932-F7F6DA41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22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E88A7C-18AF-9E65-452A-5881EE3F16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rcRect t="575" b="578"/>
          <a:stretch>
            <a:fillRect/>
          </a:stretch>
        </p:blipFill>
        <p:spPr>
          <a:xfrm>
            <a:off x="1705410" y="0"/>
            <a:ext cx="86309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B4246E-6D43-AD6F-68F1-CAA1C4CA4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900602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230DB-CC96-1645-E7F5-67FC0D65A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03111"/>
            <a:ext cx="10283371" cy="487385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7F5BEA-9258-0951-92AA-07B3E9F37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3580" y="1578780"/>
            <a:ext cx="977506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6AA4F5-E263-DE4C-0BA9-02C6E7DE2621}"/>
              </a:ext>
            </a:extLst>
          </p:cNvPr>
          <p:cNvSpPr txBox="1"/>
          <p:nvPr/>
        </p:nvSpPr>
        <p:spPr>
          <a:xfrm>
            <a:off x="439056" y="1709057"/>
            <a:ext cx="6593114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Joint Commission Accreditation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Continue to expand services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Capital Projects moving forward</a:t>
            </a:r>
          </a:p>
          <a:p>
            <a:pPr marL="914400" lvl="1" indent="-457200">
              <a:buFont typeface="Courier New"/>
              <a:buChar char="o"/>
            </a:pPr>
            <a:r>
              <a:rPr lang="en-US" sz="2800" dirty="0">
                <a:solidFill>
                  <a:schemeClr val="bg1"/>
                </a:solidFill>
              </a:rPr>
              <a:t>Next phases with tiny homes</a:t>
            </a:r>
          </a:p>
          <a:p>
            <a:pPr marL="914400" lvl="1" indent="-457200">
              <a:buFont typeface="Courier New"/>
              <a:buChar char="o"/>
            </a:pPr>
            <a:r>
              <a:rPr lang="en-US" sz="2800" dirty="0">
                <a:solidFill>
                  <a:schemeClr val="bg1"/>
                </a:solidFill>
              </a:rPr>
              <a:t>Hogan Complete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HB2177 Bill signed by the Governor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Patient Experience Department growth</a:t>
            </a: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Advancing our Self Determination Path - Highlights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pic>
        <p:nvPicPr>
          <p:cNvPr id="5" name="Picture 4" descr="A group of people sitting on benches in a room with a camera&#10;&#10;AI-generated content may be incorrect.">
            <a:extLst>
              <a:ext uri="{FF2B5EF4-FFF2-40B4-BE49-F238E27FC236}">
                <a16:creationId xmlns:a16="http://schemas.microsoft.com/office/drawing/2014/main" id="{A242E943-95EF-1936-A30F-9378F04ED2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00" r="1144"/>
          <a:stretch>
            <a:fillRect/>
          </a:stretch>
        </p:blipFill>
        <p:spPr>
          <a:xfrm>
            <a:off x="7206342" y="1886856"/>
            <a:ext cx="4818744" cy="3708401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2D8A28-3F76-8B8A-CDB6-48D4BE17E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2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h10"/>
          <p:cNvSpPr/>
          <p:nvPr/>
        </p:nvSpPr>
        <p:spPr>
          <a:xfrm>
            <a:off x="560000" y="1620000"/>
            <a:ext cx="2518250" cy="306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43C46A">
                <a:alpha val="80000"/>
              </a:srgbClr>
            </a:solidFill>
          </a:ln>
        </p:spPr>
        <p:txBody>
          <a:bodyPr vert="horz" lIns="155448" tIns="118872" rIns="155448" bIns="100584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43C46A"/>
                </a:solidFill>
              </a:rPr>
              <a:t>COMPLETE</a:t>
            </a:r>
          </a:p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</a:rPr>
              <a:t>Survey Readiness</a:t>
            </a:r>
          </a:p>
          <a:p>
            <a:pPr>
              <a:buNone/>
            </a:pPr>
            <a:endParaRPr lang="en-US" sz="400"/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Mock tracer surveys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Staff education blitz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Policy &amp; procedure review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Mock Survey from JCR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QM Training with JCR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Standdown checklist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Pocketbook Survey Readiniess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Environmental Rounds with multidiscplinary team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Tracer activities</a:t>
            </a:r>
          </a:p>
        </p:txBody>
      </p:sp>
      <p:sp>
        <p:nvSpPr>
          <p:cNvPr id="11" name="ph11"/>
          <p:cNvSpPr/>
          <p:nvPr/>
        </p:nvSpPr>
        <p:spPr>
          <a:xfrm>
            <a:off x="3411250" y="1620000"/>
            <a:ext cx="2518250" cy="306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43C46A">
                <a:alpha val="80000"/>
              </a:srgbClr>
            </a:solidFill>
          </a:ln>
        </p:spPr>
        <p:txBody>
          <a:bodyPr vert="horz" lIns="155448" tIns="118872" rIns="155448" bIns="100584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43C46A"/>
                </a:solidFill>
              </a:rPr>
              <a:t>COMPLETE</a:t>
            </a:r>
          </a:p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</a:rPr>
              <a:t>On-Site Survey</a:t>
            </a:r>
          </a:p>
          <a:p>
            <a:pPr>
              <a:buNone/>
            </a:pPr>
            <a:endParaRPr lang="en-US" sz="400"/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Joint Commission on site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Tracer methodology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Leadership interviews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Rural Health Clinic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Primary Care Medical Home Certification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Critical Access Hospital</a:t>
            </a:r>
          </a:p>
          <a:p>
            <a:pPr marL="228600" indent="-228600">
              <a:buClr>
                <a:srgbClr val="43C46A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Home Health – Durable Medical Equipment</a:t>
            </a:r>
          </a:p>
        </p:txBody>
      </p:sp>
      <p:sp>
        <p:nvSpPr>
          <p:cNvPr id="12" name="ph12"/>
          <p:cNvSpPr/>
          <p:nvPr/>
        </p:nvSpPr>
        <p:spPr>
          <a:xfrm>
            <a:off x="6262500" y="1620000"/>
            <a:ext cx="2518250" cy="306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E7A233">
                <a:alpha val="80000"/>
              </a:srgbClr>
            </a:solidFill>
          </a:ln>
        </p:spPr>
        <p:txBody>
          <a:bodyPr vert="horz" lIns="155448" tIns="118872" rIns="155448" bIns="100584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E7A233"/>
                </a:solidFill>
              </a:rPr>
              <a:t>IN PROGRESS</a:t>
            </a:r>
          </a:p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</a:rPr>
              <a:t>Evidence of Compliance</a:t>
            </a:r>
          </a:p>
          <a:p>
            <a:pPr>
              <a:buNone/>
            </a:pPr>
            <a:endParaRPr lang="en-US" sz="400"/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 sz="1200" b="1">
                <a:solidFill>
                  <a:schemeClr val="bg1"/>
                </a:solidFill>
              </a:rPr>
              <a:t>No high risk findings!!!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ESC submitted for RHC and PCMH</a:t>
            </a:r>
            <a:endParaRPr lang="en-US">
              <a:solidFill>
                <a:schemeClr val="bg1"/>
              </a:solidFill>
            </a:endParaRPr>
          </a:p>
          <a:p>
            <a:pPr marL="685800" lvl="1" indent="-228600">
              <a:buClr>
                <a:srgbClr val="E7A233"/>
              </a:buClr>
              <a:buFont typeface="Courier New" pitchFamily="34" charset="0"/>
              <a:buChar char="o"/>
            </a:pPr>
            <a:r>
              <a:rPr lang="en-US" sz="1200">
                <a:solidFill>
                  <a:schemeClr val="bg1"/>
                </a:solidFill>
              </a:rPr>
              <a:t>Accreditation letters received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ESC submitted for CAH and HH – DME</a:t>
            </a:r>
          </a:p>
          <a:p>
            <a:pPr marL="685800" lvl="1" indent="-228600">
              <a:buClr>
                <a:srgbClr val="E7A233"/>
              </a:buClr>
              <a:buFont typeface="Courier New" pitchFamily="34" charset="0"/>
              <a:buChar char="o"/>
            </a:pPr>
            <a:r>
              <a:rPr lang="en-US" sz="1200">
                <a:solidFill>
                  <a:schemeClr val="bg1"/>
                </a:solidFill>
              </a:rPr>
              <a:t>Accreditation letters received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Corrective actions underway</a:t>
            </a:r>
            <a:endParaRPr lang="en-US">
              <a:solidFill>
                <a:schemeClr val="bg1"/>
              </a:solidFill>
            </a:endParaRP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ESC reporting to QC 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No 60-day follow-up</a:t>
            </a:r>
          </a:p>
        </p:txBody>
      </p:sp>
      <p:sp>
        <p:nvSpPr>
          <p:cNvPr id="13" name="ph13"/>
          <p:cNvSpPr/>
          <p:nvPr/>
        </p:nvSpPr>
        <p:spPr>
          <a:xfrm>
            <a:off x="9113750" y="1620000"/>
            <a:ext cx="2518250" cy="306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0F9ED5">
                <a:alpha val="80000"/>
              </a:srgbClr>
            </a:solidFill>
          </a:ln>
        </p:spPr>
        <p:txBody>
          <a:bodyPr vert="horz" lIns="155448" tIns="118872" rIns="155448" bIns="100584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0F9ED5"/>
                </a:solidFill>
              </a:rPr>
              <a:t>TARGET</a:t>
            </a:r>
          </a:p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</a:rPr>
              <a:t>Full Accreditation</a:t>
            </a:r>
          </a:p>
          <a:p>
            <a:pPr>
              <a:buNone/>
            </a:pPr>
            <a:endParaRPr lang="en-US" sz="400"/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Anticipated 3Q2026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Continuous survey readiness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Reaccreditation cycle soon for the Laboratory 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 sz="1200">
                <a:solidFill>
                  <a:schemeClr val="bg1"/>
                </a:solidFill>
              </a:rPr>
              <a:t>Joint Commission application will be updated to include:</a:t>
            </a:r>
          </a:p>
          <a:p>
            <a:pPr marL="685800" lvl="1" indent="-228600">
              <a:buClr>
                <a:srgbClr val="0F9ED5"/>
              </a:buClr>
              <a:buFont typeface="Courier New" pitchFamily="34" charset="0"/>
              <a:buChar char="o"/>
            </a:pPr>
            <a:r>
              <a:rPr lang="en-US" sz="1200">
                <a:solidFill>
                  <a:schemeClr val="bg1"/>
                </a:solidFill>
              </a:rPr>
              <a:t>Labor &amp; Delivery</a:t>
            </a:r>
          </a:p>
          <a:p>
            <a:pPr marL="685800" lvl="1" indent="-228600">
              <a:buClr>
                <a:srgbClr val="0F9ED5"/>
              </a:buClr>
              <a:buFont typeface="Courier New" pitchFamily="34" charset="0"/>
              <a:buChar char="o"/>
            </a:pPr>
            <a:r>
              <a:rPr lang="en-US" sz="1200">
                <a:solidFill>
                  <a:schemeClr val="bg1"/>
                </a:solidFill>
              </a:rPr>
              <a:t>Dialysis</a:t>
            </a:r>
          </a:p>
        </p:txBody>
      </p:sp>
      <p:sp>
        <p:nvSpPr>
          <p:cNvPr id="18" name="Accred Header"/>
          <p:cNvSpPr/>
          <p:nvPr/>
        </p:nvSpPr>
        <p:spPr>
          <a:xfrm>
            <a:off x="560000" y="4770000"/>
            <a:ext cx="11072000" cy="34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43C46A"/>
                </a:solidFill>
              </a:rPr>
              <a:t>A Significant Milestone — </a:t>
            </a:r>
            <a:r>
              <a:rPr lang="en-US" sz="1400" b="1">
                <a:solidFill>
                  <a:srgbClr val="FFFFFF"/>
                </a:solidFill>
              </a:rPr>
              <a:t>Joint Commission Accreditations &amp; Certification Awarded</a:t>
            </a:r>
          </a:p>
        </p:txBody>
      </p:sp>
      <p:sp>
        <p:nvSpPr>
          <p:cNvPr id="19" name="accred1"/>
          <p:cNvSpPr/>
          <p:nvPr/>
        </p:nvSpPr>
        <p:spPr>
          <a:xfrm>
            <a:off x="560000" y="5150000"/>
            <a:ext cx="2618000" cy="860000"/>
          </a:xfrm>
          <a:prstGeom prst="roundRect">
            <a:avLst>
              <a:gd name="adj" fmla="val 60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43C46A">
                <a:alpha val="80000"/>
              </a:srgb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None/>
            </a:pPr>
            <a:r>
              <a:rPr lang="en-US" sz="900" b="1" spc="120">
                <a:solidFill>
                  <a:srgbClr val="43C46A"/>
                </a:solidFill>
              </a:rPr>
              <a:t>ACCREDITED</a:t>
            </a:r>
          </a:p>
          <a:p>
            <a:pPr algn="ctr">
              <a:buNone/>
            </a:pPr>
            <a:r>
              <a:rPr lang="en-US" sz="2000" b="1">
                <a:solidFill>
                  <a:schemeClr val="bg1"/>
                </a:solidFill>
              </a:rPr>
              <a:t>RHC</a:t>
            </a:r>
          </a:p>
          <a:p>
            <a:pPr algn="ctr">
              <a:buNone/>
            </a:pPr>
            <a:r>
              <a:rPr lang="en-US" sz="1000">
                <a:solidFill>
                  <a:schemeClr val="bg1">
                    <a:alpha val="80000"/>
                  </a:schemeClr>
                </a:solidFill>
              </a:rPr>
              <a:t>Rural Health Clinic</a:t>
            </a:r>
          </a:p>
        </p:txBody>
      </p:sp>
      <p:sp>
        <p:nvSpPr>
          <p:cNvPr id="20" name="accred2"/>
          <p:cNvSpPr/>
          <p:nvPr/>
        </p:nvSpPr>
        <p:spPr>
          <a:xfrm>
            <a:off x="3378000" y="5150000"/>
            <a:ext cx="2618000" cy="860000"/>
          </a:xfrm>
          <a:prstGeom prst="roundRect">
            <a:avLst>
              <a:gd name="adj" fmla="val 60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0F9ED5">
                <a:alpha val="80000"/>
              </a:srgb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None/>
            </a:pPr>
            <a:r>
              <a:rPr lang="en-US" sz="900" b="1" spc="120">
                <a:solidFill>
                  <a:srgbClr val="0F9ED5"/>
                </a:solidFill>
              </a:rPr>
              <a:t>ACCREDITED</a:t>
            </a:r>
          </a:p>
          <a:p>
            <a:pPr algn="ctr">
              <a:buNone/>
            </a:pPr>
            <a:r>
              <a:rPr lang="en-US" sz="2000" b="1">
                <a:solidFill>
                  <a:schemeClr val="bg1"/>
                </a:solidFill>
              </a:rPr>
              <a:t>CAH</a:t>
            </a:r>
          </a:p>
          <a:p>
            <a:pPr algn="ctr">
              <a:buNone/>
            </a:pPr>
            <a:r>
              <a:rPr lang="en-US" sz="1000">
                <a:solidFill>
                  <a:schemeClr val="bg1">
                    <a:alpha val="80000"/>
                  </a:schemeClr>
                </a:solidFill>
              </a:rPr>
              <a:t>Critical Access Hospital</a:t>
            </a:r>
          </a:p>
        </p:txBody>
      </p:sp>
      <p:sp>
        <p:nvSpPr>
          <p:cNvPr id="21" name="accred3"/>
          <p:cNvSpPr/>
          <p:nvPr/>
        </p:nvSpPr>
        <p:spPr>
          <a:xfrm>
            <a:off x="6196000" y="5150000"/>
            <a:ext cx="2618000" cy="860000"/>
          </a:xfrm>
          <a:prstGeom prst="roundRect">
            <a:avLst>
              <a:gd name="adj" fmla="val 60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E7A233">
                <a:alpha val="80000"/>
              </a:srgb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None/>
            </a:pPr>
            <a:r>
              <a:rPr lang="en-US" sz="900" b="1" spc="120">
                <a:solidFill>
                  <a:srgbClr val="E7A233"/>
                </a:solidFill>
              </a:rPr>
              <a:t>ACCREDITED</a:t>
            </a:r>
          </a:p>
          <a:p>
            <a:pPr algn="ctr">
              <a:buNone/>
            </a:pPr>
            <a:r>
              <a:rPr lang="en-US" sz="2000" b="1">
                <a:solidFill>
                  <a:schemeClr val="bg1"/>
                </a:solidFill>
              </a:rPr>
              <a:t>HH–DME</a:t>
            </a:r>
          </a:p>
          <a:p>
            <a:pPr algn="ctr">
              <a:buNone/>
            </a:pPr>
            <a:r>
              <a:rPr lang="en-US" sz="1000">
                <a:solidFill>
                  <a:schemeClr val="bg1">
                    <a:alpha val="80000"/>
                  </a:schemeClr>
                </a:solidFill>
              </a:rPr>
              <a:t>Home Health &amp; DME</a:t>
            </a:r>
          </a:p>
        </p:txBody>
      </p:sp>
      <p:sp>
        <p:nvSpPr>
          <p:cNvPr id="22" name="accred4"/>
          <p:cNvSpPr/>
          <p:nvPr/>
        </p:nvSpPr>
        <p:spPr>
          <a:xfrm>
            <a:off x="9014000" y="5150000"/>
            <a:ext cx="2618000" cy="860000"/>
          </a:xfrm>
          <a:prstGeom prst="roundRect">
            <a:avLst>
              <a:gd name="adj" fmla="val 60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A02B93">
                <a:alpha val="80000"/>
              </a:srgb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None/>
            </a:pPr>
            <a:r>
              <a:rPr lang="en-US" sz="900" b="1" spc="120">
                <a:solidFill>
                  <a:srgbClr val="A02B93"/>
                </a:solidFill>
              </a:rPr>
              <a:t>CERTIFIED</a:t>
            </a:r>
          </a:p>
          <a:p>
            <a:pPr algn="ctr">
              <a:buNone/>
            </a:pPr>
            <a:r>
              <a:rPr lang="en-US" sz="2000" b="1">
                <a:solidFill>
                  <a:schemeClr val="bg1"/>
                </a:solidFill>
              </a:rPr>
              <a:t>PCMH</a:t>
            </a:r>
          </a:p>
          <a:p>
            <a:pPr algn="ctr">
              <a:buNone/>
            </a:pPr>
            <a:r>
              <a:rPr lang="en-US" sz="1000">
                <a:solidFill>
                  <a:schemeClr val="bg1">
                    <a:alpha val="80000"/>
                  </a:schemeClr>
                </a:solidFill>
              </a:rPr>
              <a:t>Primary Care Medical Home</a:t>
            </a:r>
          </a:p>
        </p:txBody>
      </p:sp>
      <p:sp>
        <p:nvSpPr>
          <p:cNvPr id="17" name="Note"/>
          <p:cNvSpPr/>
          <p:nvPr/>
        </p:nvSpPr>
        <p:spPr>
          <a:xfrm>
            <a:off x="560000" y="6120000"/>
            <a:ext cx="11072000" cy="28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>
              <a:buNone/>
            </a:pPr>
            <a:r>
              <a:rPr lang="en-US" sz="1050" i="1">
                <a:solidFill>
                  <a:schemeClr val="bg1">
                    <a:alpha val="70000"/>
                  </a:schemeClr>
                </a:solidFill>
              </a:rPr>
              <a:t>Joint Commission — Full Accreditation and Primary Care Medical Home Certification awarded, 3Q2026, with no high-risk findings.</a:t>
            </a: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Our High Reliability Organization Journey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09DF51-B183-4A88-7E80-E38BCAAF9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51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5E2BA1-1C32-AC81-52E1-AE31962625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</a:blip>
          <a:srcRect t="1547" b="2000"/>
          <a:stretch>
            <a:fillRect/>
          </a:stretch>
        </p:blipFill>
        <p:spPr>
          <a:xfrm>
            <a:off x="1507994" y="0"/>
            <a:ext cx="8727223" cy="67665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86051A-6CC8-C29E-B473-6D9C267B3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2" y="60928"/>
            <a:ext cx="10515600" cy="1325563"/>
          </a:xfrm>
        </p:spPr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13DE88-4449-877C-5FBB-7741FC49C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611399"/>
              </p:ext>
            </p:extLst>
          </p:nvPr>
        </p:nvGraphicFramePr>
        <p:xfrm>
          <a:off x="53182" y="1292668"/>
          <a:ext cx="5701000" cy="4200000"/>
        </p:xfrm>
        <a:graphic>
          <a:graphicData uri="http://schemas.openxmlformats.org/drawingml/2006/table">
            <a:tbl>
              <a:tblPr firstRow="1" bandRow="1"/>
              <a:tblGrid>
                <a:gridCol w="2913122">
                  <a:extLst>
                    <a:ext uri="{9D8B030D-6E8A-4147-A177-3AD203B41FA5}">
                      <a16:colId xmlns:a16="http://schemas.microsoft.com/office/drawing/2014/main" val="754024777"/>
                    </a:ext>
                  </a:extLst>
                </a:gridCol>
                <a:gridCol w="1377704">
                  <a:extLst>
                    <a:ext uri="{9D8B030D-6E8A-4147-A177-3AD203B41FA5}">
                      <a16:colId xmlns:a16="http://schemas.microsoft.com/office/drawing/2014/main" val="1758070277"/>
                    </a:ext>
                  </a:extLst>
                </a:gridCol>
                <a:gridCol w="1410174">
                  <a:extLst>
                    <a:ext uri="{9D8B030D-6E8A-4147-A177-3AD203B41FA5}">
                      <a16:colId xmlns:a16="http://schemas.microsoft.com/office/drawing/2014/main" val="2454756762"/>
                    </a:ext>
                  </a:extLst>
                </a:gridCol>
              </a:tblGrid>
              <a:tr h="470000">
                <a:tc>
                  <a:txBody>
                    <a:bodyPr/>
                    <a:lstStyle/>
                    <a:p>
                      <a:pPr algn="l"/>
                      <a:r>
                        <a:rPr lang="en-US" sz="15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Admissions &amp; Visits</a:t>
                      </a:r>
                    </a:p>
                  </a:txBody>
                  <a:tcPr marL="82550" marR="82550" marT="9525" marB="9525"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3Q2025</a:t>
                      </a:r>
                    </a:p>
                  </a:txBody>
                  <a:tcPr marL="82550" marR="82550" marT="9525" marB="9525"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3Q2026</a:t>
                      </a:r>
                    </a:p>
                  </a:txBody>
                  <a:tcPr marL="82550" marR="82550" marT="9525" marB="9525"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0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Inpatient Admissions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451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56082"/>
                          </a:solidFill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0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ICU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56082"/>
                          </a:solidFill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0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Swingbed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56082"/>
                          </a:solidFill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Total Admissions</a:t>
                      </a:r>
                    </a:p>
                  </a:txBody>
                  <a:tcPr marL="82550" marR="82550" marT="9525" marB="9525" anchor="ctr">
                    <a:solidFill>
                      <a:srgbClr val="0E28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82550" marR="82550" marT="9525" marB="9525" anchor="ctr">
                    <a:solidFill>
                      <a:srgbClr val="0E28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657</a:t>
                      </a:r>
                    </a:p>
                  </a:txBody>
                  <a:tcPr marL="82550" marR="82550" marT="9525" marB="9525" anchor="ctr">
                    <a:solidFill>
                      <a:srgbClr val="0E2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0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Outpatient Clinic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10,025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56082"/>
                          </a:solidFill>
                          <a:latin typeface="Calibri" panose="020F0502020204030204" pitchFamily="34" charset="0"/>
                        </a:rPr>
                        <a:t>11,044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0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Behavioral Health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2,456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56082"/>
                          </a:solidFill>
                          <a:latin typeface="Calibri" panose="020F0502020204030204" pitchFamily="34" charset="0"/>
                        </a:rPr>
                        <a:t>3,864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0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Emergency Department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9,699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56082"/>
                          </a:solidFill>
                          <a:latin typeface="Calibri" panose="020F0502020204030204" pitchFamily="34" charset="0"/>
                        </a:rPr>
                        <a:t>10,837</a:t>
                      </a:r>
                    </a:p>
                  </a:txBody>
                  <a:tcPr marL="82550" marR="82550" marT="9525" marB="9525" anchor="ctr">
                    <a:solidFill>
                      <a:srgbClr val="EA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0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Pharmacy (visits)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0E2841"/>
                          </a:solidFill>
                          <a:latin typeface="Calibri" panose="020F0502020204030204" pitchFamily="34" charset="0"/>
                        </a:rPr>
                        <a:t>26,420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56082"/>
                          </a:solidFill>
                          <a:latin typeface="Calibri" panose="020F0502020204030204" pitchFamily="34" charset="0"/>
                        </a:rPr>
                        <a:t>32,851</a:t>
                      </a:r>
                    </a:p>
                  </a:txBody>
                  <a:tcPr marL="82550" marR="82550" marT="9525" marB="95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Total Visits</a:t>
                      </a:r>
                    </a:p>
                  </a:txBody>
                  <a:tcPr marL="82550" marR="82550" marT="9525" marB="9525" anchor="ctr">
                    <a:solidFill>
                      <a:srgbClr val="0E28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46,273</a:t>
                      </a:r>
                    </a:p>
                  </a:txBody>
                  <a:tcPr marL="82550" marR="82550" marT="9525" marB="9525" anchor="ctr">
                    <a:solidFill>
                      <a:srgbClr val="0E28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56,364</a:t>
                      </a:r>
                    </a:p>
                  </a:txBody>
                  <a:tcPr marL="82550" marR="82550" marT="9525" marB="9525" anchor="ctr">
                    <a:solidFill>
                      <a:srgbClr val="0E2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0" name="Growth Label"/>
          <p:cNvSpPr/>
          <p:nvPr/>
        </p:nvSpPr>
        <p:spPr>
          <a:xfrm>
            <a:off x="6650000" y="4260000"/>
            <a:ext cx="5300000" cy="430000"/>
          </a:xfrm>
          <a:prstGeom prst="rect">
            <a:avLst/>
          </a:prstGeom>
          <a:noFill/>
          <a:ln>
            <a:noFill/>
          </a:ln>
        </p:spPr>
        <p:txBody>
          <a:bodyPr rtlCol="0" anchor="ctr"/>
          <a:lstStyle/>
          <a:p>
            <a:pPr algn="l"/>
            <a:r>
              <a:rPr lang="en-US" sz="1800" b="1">
                <a:solidFill>
                  <a:srgbClr val="FFFFFF"/>
                </a:solidFill>
                <a:latin typeface="Calibri" panose="020F0502020204030204" pitchFamily="34" charset="0"/>
              </a:rPr>
              <a:t>3Q2025 → 3Q2026 Growth</a:t>
            </a:r>
          </a:p>
        </p:txBody>
      </p:sp>
      <p:sp>
        <p:nvSpPr>
          <p:cNvPr id="61" name="KPI Visits"/>
          <p:cNvSpPr/>
          <p:nvPr/>
        </p:nvSpPr>
        <p:spPr>
          <a:xfrm>
            <a:off x="6650000" y="4770000"/>
            <a:ext cx="2550000" cy="850000"/>
          </a:xfrm>
          <a:prstGeom prst="roundRect">
            <a:avLst>
              <a:gd name="adj" fmla="val 8000"/>
            </a:avLst>
          </a:prstGeom>
          <a:solidFill>
            <a:srgbClr val="0E2841"/>
          </a:solidFill>
          <a:ln w="12700">
            <a:solidFill>
              <a:srgbClr val="156082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3200" b="1">
                <a:solidFill>
                  <a:srgbClr val="0F9ED5"/>
                </a:solidFill>
                <a:latin typeface="Calibri" panose="020F0502020204030204" pitchFamily="34" charset="0"/>
              </a:rPr>
              <a:t>+19%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Calibri" panose="020F0502020204030204" pitchFamily="34" charset="0"/>
              </a:rPr>
              <a:t>Visits</a:t>
            </a:r>
          </a:p>
        </p:txBody>
      </p:sp>
      <p:sp>
        <p:nvSpPr>
          <p:cNvPr id="62" name="KPI Inpatient"/>
          <p:cNvSpPr/>
          <p:nvPr/>
        </p:nvSpPr>
        <p:spPr>
          <a:xfrm>
            <a:off x="9380000" y="4770000"/>
            <a:ext cx="2550000" cy="850000"/>
          </a:xfrm>
          <a:prstGeom prst="roundRect">
            <a:avLst>
              <a:gd name="adj" fmla="val 8000"/>
            </a:avLst>
          </a:prstGeom>
          <a:solidFill>
            <a:srgbClr val="0E2841"/>
          </a:solidFill>
          <a:ln w="12700">
            <a:solidFill>
              <a:srgbClr val="156082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3200" b="1">
                <a:solidFill>
                  <a:srgbClr val="4EA72E"/>
                </a:solidFill>
                <a:latin typeface="Calibri" panose="020F0502020204030204" pitchFamily="34" charset="0"/>
              </a:rPr>
              <a:t>+28%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Calibri" panose="020F0502020204030204" pitchFamily="34" charset="0"/>
              </a:rPr>
              <a:t>Inpatient</a:t>
            </a:r>
          </a:p>
        </p:txBody>
      </p:sp>
      <p:sp>
        <p:nvSpPr>
          <p:cNvPr id="63" name="KPI ER"/>
          <p:cNvSpPr/>
          <p:nvPr/>
        </p:nvSpPr>
        <p:spPr>
          <a:xfrm>
            <a:off x="6650000" y="5720000"/>
            <a:ext cx="2550000" cy="850000"/>
          </a:xfrm>
          <a:prstGeom prst="roundRect">
            <a:avLst>
              <a:gd name="adj" fmla="val 8000"/>
            </a:avLst>
          </a:prstGeom>
          <a:solidFill>
            <a:srgbClr val="0E2841"/>
          </a:solidFill>
          <a:ln w="12700">
            <a:solidFill>
              <a:srgbClr val="156082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3200" b="1">
                <a:solidFill>
                  <a:srgbClr val="0F9ED5"/>
                </a:solidFill>
                <a:latin typeface="Calibri" panose="020F0502020204030204" pitchFamily="34" charset="0"/>
              </a:rPr>
              <a:t>+12%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Calibri" panose="020F0502020204030204" pitchFamily="34" charset="0"/>
              </a:rPr>
              <a:t>ER</a:t>
            </a:r>
          </a:p>
        </p:txBody>
      </p:sp>
      <p:sp>
        <p:nvSpPr>
          <p:cNvPr id="64" name="KPI Behavioral"/>
          <p:cNvSpPr/>
          <p:nvPr/>
        </p:nvSpPr>
        <p:spPr>
          <a:xfrm>
            <a:off x="9380000" y="5720000"/>
            <a:ext cx="2550000" cy="850000"/>
          </a:xfrm>
          <a:prstGeom prst="roundRect">
            <a:avLst>
              <a:gd name="adj" fmla="val 8000"/>
            </a:avLst>
          </a:prstGeom>
          <a:solidFill>
            <a:srgbClr val="0E2841"/>
          </a:solidFill>
          <a:ln w="12700">
            <a:solidFill>
              <a:srgbClr val="156082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3200" b="1">
                <a:solidFill>
                  <a:srgbClr val="4EA72E"/>
                </a:solidFill>
                <a:latin typeface="Calibri" panose="020F0502020204030204" pitchFamily="34" charset="0"/>
              </a:rPr>
              <a:t>+97%</a:t>
            </a:r>
          </a:p>
          <a:p>
            <a:pPr algn="ctr"/>
            <a:r>
              <a:rPr lang="en-US" sz="1400" b="1">
                <a:solidFill>
                  <a:srgbClr val="FFFFFF"/>
                </a:solidFill>
                <a:latin typeface="Calibri" panose="020F0502020204030204" pitchFamily="34" charset="0"/>
              </a:rPr>
              <a:t>Behavioral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9B1380-8AA2-4BB1-9968-EA7515E558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029" y="447182"/>
            <a:ext cx="6149789" cy="3747527"/>
          </a:xfrm>
          <a:prstGeom prst="rect">
            <a:avLst/>
          </a:prstGeom>
        </p:spPr>
      </p:pic>
      <p:sp>
        <p:nvSpPr>
          <p:cNvPr id="990" name="Title Band"/>
          <p:cNvSpPr/>
          <p:nvPr/>
        </p:nvSpPr>
        <p:spPr>
          <a:xfrm>
            <a:off x="21771" y="29028"/>
            <a:ext cx="5871029" cy="1120972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Scalable Growth</a:t>
            </a:r>
          </a:p>
        </p:txBody>
      </p:sp>
      <p:sp>
        <p:nvSpPr>
          <p:cNvPr id="991" name="Accent Bar"/>
          <p:cNvSpPr/>
          <p:nvPr/>
        </p:nvSpPr>
        <p:spPr>
          <a:xfrm>
            <a:off x="7257" y="1150000"/>
            <a:ext cx="5820229" cy="28229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147204-8BB9-6C0D-C185-64599583A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36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3E88F9-32FD-E213-2134-C5EE0279C1EF}"/>
              </a:ext>
            </a:extLst>
          </p:cNvPr>
          <p:cNvSpPr txBox="1"/>
          <p:nvPr/>
        </p:nvSpPr>
        <p:spPr>
          <a:xfrm>
            <a:off x="632894" y="1995723"/>
            <a:ext cx="11160522" cy="38472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General Surgery Services implemented- endoscopy and  scheduled surgeries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Prenatal and postnatal services implemented. Deliveries will be starting in September 2026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Outpatient Dialysis services being implemented.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Transitioning the Medical-Telemetry Inpatient Unit to a Medical-Surgical Inpatient Unit.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Tele Stroke/Neurology program implemented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Specialty Clinic Services-Cardiology, Neurology, Infectious Disease, Rheumatology, Gastroenterology, and Surgery.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Our Promise to Bring Services Closer to Home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B872E4-2C84-12AB-AE69-773A622DE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rd 1"/>
          <p:cNvSpPr/>
          <p:nvPr/>
        </p:nvSpPr>
        <p:spPr>
          <a:xfrm>
            <a:off x="380000" y="1520000"/>
            <a:ext cx="3664000" cy="5018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90000" dist="40000" dir="5400000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Header 1"/>
          <p:cNvSpPr/>
          <p:nvPr/>
        </p:nvSpPr>
        <p:spPr>
          <a:xfrm>
            <a:off x="380000" y="1520000"/>
            <a:ext cx="3664000" cy="600000"/>
          </a:xfrm>
          <a:prstGeom prst="round2SameRect">
            <a:avLst>
              <a:gd name="adj1" fmla="val 22000"/>
              <a:gd name="adj2" fmla="val 0"/>
            </a:avLst>
          </a:prstGeom>
          <a:solidFill>
            <a:srgbClr val="1F4E6B"/>
          </a:solidFill>
          <a:ln>
            <a:noFill/>
          </a:ln>
        </p:spPr>
        <p:txBody>
          <a:bodyPr vert="horz" lIns="45720" tIns="20000" rIns="45720" bIns="20000"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</a:rPr>
              <a:t>Inpatient</a:t>
            </a:r>
          </a:p>
        </p:txBody>
      </p:sp>
      <p:sp>
        <p:nvSpPr>
          <p:cNvPr id="12" name="Content 1"/>
          <p:cNvSpPr txBox="1"/>
          <p:nvPr/>
        </p:nvSpPr>
        <p:spPr>
          <a:xfrm>
            <a:off x="530000" y="2210000"/>
            <a:ext cx="3364000" cy="4238000"/>
          </a:xfrm>
          <a:prstGeom prst="rect">
            <a:avLst/>
          </a:prstGeom>
          <a:noFill/>
        </p:spPr>
        <p:txBody>
          <a:bodyPr vert="horz" lIns="45720" tIns="20000" rIns="45720" bIns="20000" rtlCol="0" anchor="t">
            <a:normAutofit/>
          </a:bodyPr>
          <a:lstStyle/>
          <a:p>
            <a:pPr marL="0" indent="0">
              <a:spcBef>
                <a:spcPts val="500"/>
              </a:spcBef>
              <a:buNone/>
            </a:pPr>
            <a:r>
              <a:rPr lang="en-US" sz="1600" b="1">
                <a:solidFill>
                  <a:srgbClr val="1A1A1A"/>
                </a:solidFill>
              </a:rPr>
              <a:t>Inpatient ALOS: 6.68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600" b="1">
                <a:solidFill>
                  <a:srgbClr val="1A1A1A"/>
                </a:solidFill>
              </a:rPr>
              <a:t>Average census per day: 11.2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en-US" sz="1600" b="1">
                <a:solidFill>
                  <a:srgbClr val="1F4E6B"/>
                </a:solidFill>
              </a:rPr>
              <a:t>Top Admitting Diagnosis</a:t>
            </a:r>
          </a:p>
          <a:p>
            <a:pPr marL="228600" indent="-228600">
              <a:spcBef>
                <a:spcPts val="200"/>
              </a:spcBef>
              <a:buClr>
                <a:srgbClr val="1F4E6B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Pneumonia</a:t>
            </a:r>
          </a:p>
          <a:p>
            <a:pPr marL="228600" indent="-228600">
              <a:spcBef>
                <a:spcPts val="200"/>
              </a:spcBef>
              <a:buClr>
                <a:srgbClr val="1F4E6B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Sepsis</a:t>
            </a:r>
          </a:p>
          <a:p>
            <a:pPr marL="228600" indent="-228600">
              <a:spcBef>
                <a:spcPts val="200"/>
              </a:spcBef>
              <a:buClr>
                <a:srgbClr val="1F4E6B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ETOH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600" b="1">
                <a:solidFill>
                  <a:srgbClr val="1A1A1A"/>
                </a:solidFill>
              </a:rPr>
              <a:t>Swing Bed ALOS: 18.53 days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600" b="1">
                <a:solidFill>
                  <a:srgbClr val="1A1A1A"/>
                </a:solidFill>
              </a:rPr>
              <a:t>Average census per day: 6.47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en-US" sz="1600" b="1">
                <a:solidFill>
                  <a:srgbClr val="1F4E6B"/>
                </a:solidFill>
              </a:rPr>
              <a:t>Top Admitting Diagnosis</a:t>
            </a:r>
          </a:p>
          <a:p>
            <a:pPr marL="228600" indent="-228600">
              <a:spcBef>
                <a:spcPts val="200"/>
              </a:spcBef>
              <a:buClr>
                <a:srgbClr val="1F4E6B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Abx Treatment</a:t>
            </a:r>
          </a:p>
          <a:p>
            <a:pPr marL="228600" indent="-228600">
              <a:spcBef>
                <a:spcPts val="200"/>
              </a:spcBef>
              <a:buClr>
                <a:srgbClr val="1F4E6B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Physical Therapy</a:t>
            </a:r>
          </a:p>
          <a:p>
            <a:pPr marL="228600" indent="-228600">
              <a:spcBef>
                <a:spcPts val="200"/>
              </a:spcBef>
              <a:buClr>
                <a:srgbClr val="1F4E6B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Wound Care</a:t>
            </a:r>
          </a:p>
        </p:txBody>
      </p:sp>
      <p:sp>
        <p:nvSpPr>
          <p:cNvPr id="13" name="Card 2"/>
          <p:cNvSpPr/>
          <p:nvPr/>
        </p:nvSpPr>
        <p:spPr>
          <a:xfrm>
            <a:off x="4264000" y="1520000"/>
            <a:ext cx="3664000" cy="5018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90000" dist="40000" dir="5400000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Header 2"/>
          <p:cNvSpPr/>
          <p:nvPr/>
        </p:nvSpPr>
        <p:spPr>
          <a:xfrm>
            <a:off x="4264000" y="1520000"/>
            <a:ext cx="3664000" cy="600000"/>
          </a:xfrm>
          <a:prstGeom prst="round2SameRect">
            <a:avLst>
              <a:gd name="adj1" fmla="val 22000"/>
              <a:gd name="adj2" fmla="val 0"/>
            </a:avLst>
          </a:prstGeom>
          <a:solidFill>
            <a:srgbClr val="2E7D8A"/>
          </a:solidFill>
          <a:ln>
            <a:noFill/>
          </a:ln>
        </p:spPr>
        <p:txBody>
          <a:bodyPr vert="horz" lIns="45720" tIns="20000" rIns="45720" bIns="20000"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</a:rPr>
              <a:t>Intensive Care Unit</a:t>
            </a:r>
          </a:p>
        </p:txBody>
      </p:sp>
      <p:sp>
        <p:nvSpPr>
          <p:cNvPr id="15" name="Content 2"/>
          <p:cNvSpPr txBox="1"/>
          <p:nvPr/>
        </p:nvSpPr>
        <p:spPr>
          <a:xfrm>
            <a:off x="4414000" y="2210000"/>
            <a:ext cx="3364000" cy="4238000"/>
          </a:xfrm>
          <a:prstGeom prst="rect">
            <a:avLst/>
          </a:prstGeom>
          <a:noFill/>
        </p:spPr>
        <p:txBody>
          <a:bodyPr vert="horz" lIns="45720" tIns="20000" rIns="45720" bIns="20000" rtlCol="0" anchor="t">
            <a:normAutofit/>
          </a:bodyPr>
          <a:lstStyle/>
          <a:p>
            <a:pPr marL="0" indent="0">
              <a:spcBef>
                <a:spcPts val="500"/>
              </a:spcBef>
              <a:buNone/>
            </a:pPr>
            <a:r>
              <a:rPr lang="en-US" sz="1300" b="1">
                <a:solidFill>
                  <a:srgbClr val="1A1A1A"/>
                </a:solidFill>
              </a:rPr>
              <a:t>I</a:t>
            </a:r>
            <a:r>
              <a:rPr lang="en-US" sz="1600" b="1">
                <a:solidFill>
                  <a:srgbClr val="1A1A1A"/>
                </a:solidFill>
              </a:rPr>
              <a:t>CU ALOS: 2.11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600" b="1">
                <a:solidFill>
                  <a:srgbClr val="1A1A1A"/>
                </a:solidFill>
              </a:rPr>
              <a:t>Average census per day: 0.42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en-US" sz="1600" b="1">
                <a:solidFill>
                  <a:srgbClr val="2E7D8A"/>
                </a:solidFill>
              </a:rPr>
              <a:t>Top Admitting Diagnosis</a:t>
            </a:r>
          </a:p>
          <a:p>
            <a:pPr marL="228600" indent="-228600">
              <a:spcBef>
                <a:spcPts val="200"/>
              </a:spcBef>
              <a:buClr>
                <a:srgbClr val="2E7D8A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Sepsis</a:t>
            </a:r>
          </a:p>
          <a:p>
            <a:pPr marL="228600" indent="-228600">
              <a:spcBef>
                <a:spcPts val="200"/>
              </a:spcBef>
              <a:buClr>
                <a:srgbClr val="2E7D8A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DKA</a:t>
            </a:r>
          </a:p>
          <a:p>
            <a:pPr marL="228600" indent="-228600">
              <a:spcBef>
                <a:spcPts val="200"/>
              </a:spcBef>
              <a:buClr>
                <a:srgbClr val="2E7D8A"/>
              </a:buClr>
              <a:buFont typeface="Arial"/>
              <a:buChar char="•"/>
            </a:pPr>
            <a:r>
              <a:rPr lang="en-US" sz="1600">
                <a:solidFill>
                  <a:srgbClr val="404040"/>
                </a:solidFill>
              </a:rPr>
              <a:t>ETOH / Alcohol related</a:t>
            </a:r>
          </a:p>
        </p:txBody>
      </p:sp>
      <p:sp>
        <p:nvSpPr>
          <p:cNvPr id="16" name="Card 3"/>
          <p:cNvSpPr/>
          <p:nvPr/>
        </p:nvSpPr>
        <p:spPr>
          <a:xfrm>
            <a:off x="8148000" y="1520000"/>
            <a:ext cx="3664000" cy="5018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90000" dist="40000" dir="5400000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Header 3"/>
          <p:cNvSpPr/>
          <p:nvPr/>
        </p:nvSpPr>
        <p:spPr>
          <a:xfrm>
            <a:off x="8148000" y="1520000"/>
            <a:ext cx="3664000" cy="600000"/>
          </a:xfrm>
          <a:prstGeom prst="round2SameRect">
            <a:avLst>
              <a:gd name="adj1" fmla="val 22000"/>
              <a:gd name="adj2" fmla="val 0"/>
            </a:avLst>
          </a:prstGeom>
          <a:solidFill>
            <a:srgbClr val="B0742B"/>
          </a:solidFill>
          <a:ln>
            <a:noFill/>
          </a:ln>
        </p:spPr>
        <p:txBody>
          <a:bodyPr vert="horz" lIns="45720" tIns="20000" rIns="45720" bIns="20000"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</a:rPr>
              <a:t>Emergency Room</a:t>
            </a:r>
          </a:p>
        </p:txBody>
      </p:sp>
      <p:sp>
        <p:nvSpPr>
          <p:cNvPr id="18" name="Content 3"/>
          <p:cNvSpPr txBox="1"/>
          <p:nvPr/>
        </p:nvSpPr>
        <p:spPr>
          <a:xfrm>
            <a:off x="8298000" y="2210000"/>
            <a:ext cx="3364000" cy="4238000"/>
          </a:xfrm>
          <a:prstGeom prst="rect">
            <a:avLst/>
          </a:prstGeom>
          <a:noFill/>
        </p:spPr>
        <p:txBody>
          <a:bodyPr vert="horz" lIns="45720" tIns="20000" rIns="45720" bIns="20000" rtlCol="0" anchor="t">
            <a:normAutofit/>
          </a:bodyPr>
          <a:lstStyle/>
          <a:p>
            <a:pPr marL="0" indent="0">
              <a:spcBef>
                <a:spcPts val="500"/>
              </a:spcBef>
              <a:buNone/>
            </a:pPr>
            <a:r>
              <a:rPr lang="en-US" sz="1400" b="1">
                <a:solidFill>
                  <a:srgbClr val="1A1A1A"/>
                </a:solidFill>
              </a:rPr>
              <a:t>Total patients seen: 3,361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400" b="1">
                <a:solidFill>
                  <a:srgbClr val="1A1A1A"/>
                </a:solidFill>
              </a:rPr>
              <a:t>Average census per day: 37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en-US" sz="1400" b="1">
                <a:solidFill>
                  <a:srgbClr val="B0742B"/>
                </a:solidFill>
              </a:rPr>
              <a:t>Average throughput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Admission to Doc: 35 mins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Admission to Discharge: 197.3 mins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400" b="1">
                <a:solidFill>
                  <a:srgbClr val="1A1A1A"/>
                </a:solidFill>
              </a:rPr>
              <a:t>Transfers: 4.23%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en-US" sz="1400" b="1">
                <a:solidFill>
                  <a:srgbClr val="B0742B"/>
                </a:solidFill>
              </a:rPr>
              <a:t>Primary reason for Transfers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General Surgery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Trauma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Neurosurgery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en-US" sz="1400" b="1">
                <a:solidFill>
                  <a:srgbClr val="B0742B"/>
                </a:solidFill>
              </a:rPr>
              <a:t>Top Five ED Chief Complaints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Upper Respiratory Infection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General medicine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Abdominal pain/nausea/diarrhea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Extremity injuries</a:t>
            </a:r>
          </a:p>
          <a:p>
            <a:pPr marL="228600" indent="-228600">
              <a:spcBef>
                <a:spcPts val="200"/>
              </a:spcBef>
              <a:buClr>
                <a:srgbClr val="B0742B"/>
              </a:buClr>
              <a:buFont typeface="Arial"/>
              <a:buChar char="•"/>
            </a:pPr>
            <a:r>
              <a:rPr lang="en-US" sz="1400">
                <a:solidFill>
                  <a:srgbClr val="404040"/>
                </a:solidFill>
              </a:rPr>
              <a:t>Extremity problems</a:t>
            </a: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Inpatient, ICU, and ED 3Q2026 Data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2066C8-451C-4D26-A133-19AC06242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36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ogo with a white star  AI-generated content may be incorrect.">
            <a:extLst>
              <a:ext uri="{FF2B5EF4-FFF2-40B4-BE49-F238E27FC236}">
                <a16:creationId xmlns:a16="http://schemas.microsoft.com/office/drawing/2014/main" id="{BCA862DA-66A8-FF9B-9003-9A8205C45F7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959AD5-282A-6FB9-AD97-BB17D910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663" y="177842"/>
            <a:ext cx="11098305" cy="824821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5BF1C7-29A1-569B-990E-6AC850E71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177006"/>
              </p:ext>
            </p:extLst>
          </p:nvPr>
        </p:nvGraphicFramePr>
        <p:xfrm>
          <a:off x="428171" y="1052285"/>
          <a:ext cx="11247330" cy="548938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58345">
                  <a:extLst>
                    <a:ext uri="{9D8B030D-6E8A-4147-A177-3AD203B41FA5}">
                      <a16:colId xmlns:a16="http://schemas.microsoft.com/office/drawing/2014/main" val="2463320713"/>
                    </a:ext>
                  </a:extLst>
                </a:gridCol>
                <a:gridCol w="5814391">
                  <a:extLst>
                    <a:ext uri="{9D8B030D-6E8A-4147-A177-3AD203B41FA5}">
                      <a16:colId xmlns:a16="http://schemas.microsoft.com/office/drawing/2014/main" val="3767243050"/>
                    </a:ext>
                  </a:extLst>
                </a:gridCol>
                <a:gridCol w="1474304">
                  <a:extLst>
                    <a:ext uri="{9D8B030D-6E8A-4147-A177-3AD203B41FA5}">
                      <a16:colId xmlns:a16="http://schemas.microsoft.com/office/drawing/2014/main" val="2164407273"/>
                    </a:ext>
                  </a:extLst>
                </a:gridCol>
                <a:gridCol w="1347453">
                  <a:extLst>
                    <a:ext uri="{9D8B030D-6E8A-4147-A177-3AD203B41FA5}">
                      <a16:colId xmlns:a16="http://schemas.microsoft.com/office/drawing/2014/main" val="3585389834"/>
                    </a:ext>
                  </a:extLst>
                </a:gridCol>
                <a:gridCol w="1252837">
                  <a:extLst>
                    <a:ext uri="{9D8B030D-6E8A-4147-A177-3AD203B41FA5}">
                      <a16:colId xmlns:a16="http://schemas.microsoft.com/office/drawing/2014/main" val="185381155"/>
                    </a:ext>
                  </a:extLst>
                </a:gridCol>
              </a:tblGrid>
              <a:tr h="506478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ptos Narrow"/>
                        </a:rPr>
                        <a:t>Pillars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ptos Narrow"/>
                        </a:rPr>
                        <a:t>Goals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F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F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Aptos Narrow"/>
                        </a:rPr>
                        <a:t>1Q2026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10F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Aptos Narrow"/>
                        </a:rPr>
                        <a:t>2Q2026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Aptos Narrow"/>
                        </a:rPr>
                        <a:t>3Q2026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13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13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13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831389"/>
                  </a:ext>
                </a:extLst>
              </a:tr>
              <a:tr h="379858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People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7F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7F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07F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Turnover rate will remain under 10% 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7F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0B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60B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1.6%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60B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1.2%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19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1.8%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13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373951"/>
                  </a:ext>
                </a:extLst>
              </a:tr>
              <a:tr h="506478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Growth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708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8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07F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8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Will increase patient volume by 7% in comparison to FY2025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708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B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24%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20%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19%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7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7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50361"/>
                  </a:ext>
                </a:extLst>
              </a:tr>
              <a:tr h="470301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Service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9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8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95% of patients will be please with the care they receive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9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91%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A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A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91%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30A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94%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A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7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A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174972"/>
                  </a:ext>
                </a:extLst>
              </a:tr>
              <a:tr h="669276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Quality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E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At least 70% of all outpatients will be empaneled to a PCP team *increased in 3Q2026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E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40%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B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A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B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60%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90B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64%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C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AC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A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0AC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8344089"/>
                  </a:ext>
                </a:extLst>
              </a:tr>
              <a:tr h="669276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Quality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E085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85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7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85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Reducing the ED throughput will be at or less than state benchmarks - 180 mins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E085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B5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180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C0C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B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170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BE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BE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197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40BE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B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0AC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B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672675"/>
                  </a:ext>
                </a:extLst>
              </a:tr>
              <a:tr h="669276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Finance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D08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8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85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8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Accounts receivable over 180 days will not exceed 25% of the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entiring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 aging schedule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D08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27%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B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B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28%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A0B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BE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25%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C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B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C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76046"/>
                  </a:ext>
                </a:extLst>
              </a:tr>
              <a:tr h="470301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Finance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C08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8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8B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8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Quarterly cash collections will be at or &gt;13.5 million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C08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$14.6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5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B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$15.6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BF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B8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BF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$16.1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90BF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0C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C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C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57319"/>
                  </a:ext>
                </a:extLst>
              </a:tr>
              <a:tr h="496956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Community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AA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AA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8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Vaccinate 3000 relatives with the Flu vaccine. 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AA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AC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0BA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77%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50AC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C0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Aptos Narrow"/>
                        </a:rPr>
                        <a:t>81%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E0AB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B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BF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>
                        <a:solidFill>
                          <a:srgbClr val="AEAAAA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50B3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1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C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941171"/>
                  </a:ext>
                </a:extLst>
              </a:tr>
              <a:tr h="651186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 b="1" i="1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Community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Implement 24 community health events (2 per month)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51221"/>
                  </a:ext>
                </a:extLst>
              </a:tr>
            </a:tbl>
          </a:graphicData>
        </a:graphic>
      </p:graphicFrame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Hospital-Wide KPIs</a:t>
            </a:r>
          </a:p>
        </p:txBody>
      </p:sp>
      <p:sp>
        <p:nvSpPr>
          <p:cNvPr id="991" name="Accent Bar"/>
          <p:cNvSpPr/>
          <p:nvPr/>
        </p:nvSpPr>
        <p:spPr>
          <a:xfrm flipV="1">
            <a:off x="0" y="1105657"/>
            <a:ext cx="12192000" cy="87886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82C5A0-9F69-00E0-FFAD-2619327A9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37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orful logo with a white star"/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10" name="m1"/>
          <p:cNvSpPr/>
          <p:nvPr/>
        </p:nvSpPr>
        <p:spPr>
          <a:xfrm>
            <a:off x="560000" y="1560000"/>
            <a:ext cx="3457333" cy="208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43C46A">
                <a:alpha val="80000"/>
              </a:srgbClr>
            </a:solidFill>
          </a:ln>
        </p:spPr>
        <p:txBody>
          <a:bodyPr vert="horz" lIns="155448" tIns="137160" rIns="155448" bIns="137160" rtlCol="0" anchor="ctr">
            <a:normAutofit/>
          </a:bodyPr>
          <a:lstStyle/>
          <a:p>
            <a:pPr algn="ctr">
              <a:buNone/>
            </a:pPr>
            <a:r>
              <a:rPr lang="en-US" sz="1500" b="1">
                <a:solidFill>
                  <a:schemeClr val="bg1"/>
                </a:solidFill>
              </a:rPr>
              <a:t>COMPLIMENTS</a:t>
            </a:r>
          </a:p>
          <a:p>
            <a:pPr algn="ctr"/>
            <a:r>
              <a:rPr lang="en-US" sz="6600" b="1">
                <a:solidFill>
                  <a:srgbClr val="43C46A"/>
                </a:solidFill>
              </a:rPr>
              <a:t>70</a:t>
            </a:r>
          </a:p>
          <a:p>
            <a:pPr algn="ctr"/>
            <a:r>
              <a:rPr lang="en-US" sz="1300">
                <a:solidFill>
                  <a:srgbClr val="43C46A"/>
                </a:solidFill>
              </a:rPr>
              <a:t>0% vs 2Q2026</a:t>
            </a:r>
          </a:p>
        </p:txBody>
      </p:sp>
      <p:sp>
        <p:nvSpPr>
          <p:cNvPr id="11" name="m2"/>
          <p:cNvSpPr/>
          <p:nvPr/>
        </p:nvSpPr>
        <p:spPr>
          <a:xfrm>
            <a:off x="4367333" y="1560000"/>
            <a:ext cx="3457333" cy="208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E7A233">
                <a:alpha val="80000"/>
              </a:srgbClr>
            </a:solidFill>
          </a:ln>
        </p:spPr>
        <p:txBody>
          <a:bodyPr vert="horz" lIns="155448" tIns="137160" rIns="155448" bIns="137160" rtlCol="0" anchor="ctr">
            <a:normAutofit/>
          </a:bodyPr>
          <a:lstStyle/>
          <a:p>
            <a:pPr algn="ctr">
              <a:buNone/>
            </a:pPr>
            <a:r>
              <a:rPr lang="en-US" sz="1500" b="1">
                <a:solidFill>
                  <a:schemeClr val="bg1"/>
                </a:solidFill>
              </a:rPr>
              <a:t>COMPLAINTS</a:t>
            </a:r>
          </a:p>
          <a:p>
            <a:pPr algn="ctr">
              <a:buNone/>
            </a:pPr>
            <a:r>
              <a:rPr lang="en-US" sz="6600" b="1">
                <a:solidFill>
                  <a:srgbClr val="E7A233"/>
                </a:solidFill>
              </a:rPr>
              <a:t>13</a:t>
            </a:r>
          </a:p>
          <a:p>
            <a:pPr algn="ctr"/>
            <a:r>
              <a:rPr lang="en-US" sz="1300">
                <a:solidFill>
                  <a:srgbClr val="E7A233"/>
                </a:solidFill>
              </a:rPr>
              <a:t>0% vs 2Q2026</a:t>
            </a:r>
          </a:p>
        </p:txBody>
      </p:sp>
      <p:sp>
        <p:nvSpPr>
          <p:cNvPr id="12" name="m3"/>
          <p:cNvSpPr/>
          <p:nvPr/>
        </p:nvSpPr>
        <p:spPr>
          <a:xfrm>
            <a:off x="8174666" y="1560000"/>
            <a:ext cx="3457333" cy="208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E97132">
                <a:alpha val="80000"/>
              </a:srgbClr>
            </a:solidFill>
          </a:ln>
        </p:spPr>
        <p:txBody>
          <a:bodyPr vert="horz" lIns="155448" tIns="137160" rIns="155448" bIns="137160" rtlCol="0" anchor="ctr">
            <a:normAutofit/>
          </a:bodyPr>
          <a:lstStyle/>
          <a:p>
            <a:pPr algn="ctr">
              <a:buNone/>
            </a:pPr>
            <a:r>
              <a:rPr lang="en-US" sz="1500" b="1">
                <a:solidFill>
                  <a:schemeClr val="bg1"/>
                </a:solidFill>
              </a:rPr>
              <a:t>GRIEVANCES</a:t>
            </a:r>
          </a:p>
          <a:p>
            <a:pPr algn="ctr">
              <a:buNone/>
            </a:pPr>
            <a:r>
              <a:rPr lang="en-US" sz="6600" b="1">
                <a:solidFill>
                  <a:srgbClr val="E97132"/>
                </a:solidFill>
              </a:rPr>
              <a:t>13</a:t>
            </a:r>
          </a:p>
          <a:p>
            <a:pPr algn="ctr"/>
            <a:r>
              <a:rPr lang="en-US" sz="1300">
                <a:solidFill>
                  <a:srgbClr val="E97132"/>
                </a:solidFill>
              </a:rPr>
              <a:t>0% vs 2Q2026</a:t>
            </a:r>
          </a:p>
        </p:txBody>
      </p:sp>
      <p:sp>
        <p:nvSpPr>
          <p:cNvPr id="13" name="p1"/>
          <p:cNvSpPr/>
          <p:nvPr/>
        </p:nvSpPr>
        <p:spPr>
          <a:xfrm>
            <a:off x="560000" y="3800000"/>
            <a:ext cx="5361000" cy="228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0F9ED5">
                <a:alpha val="80000"/>
              </a:srgbClr>
            </a:solidFill>
          </a:ln>
        </p:spPr>
        <p:txBody>
          <a:bodyPr vert="horz" lIns="155448" tIns="118872" rIns="155448" bIns="100584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0F9ED5"/>
                </a:solidFill>
              </a:rPr>
              <a:t>Voice of the Relative — Top Themes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Communication Challenges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Customer Service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Care Coordination</a:t>
            </a:r>
          </a:p>
          <a:p>
            <a:pPr marL="228600" indent="-228600">
              <a:buClr>
                <a:srgbClr val="0F9ED5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PRC process</a:t>
            </a:r>
          </a:p>
        </p:txBody>
      </p:sp>
      <p:sp>
        <p:nvSpPr>
          <p:cNvPr id="14" name="p2"/>
          <p:cNvSpPr/>
          <p:nvPr/>
        </p:nvSpPr>
        <p:spPr>
          <a:xfrm>
            <a:off x="6271000" y="3800000"/>
            <a:ext cx="5361000" cy="2280000"/>
          </a:xfrm>
          <a:prstGeom prst="roundRect">
            <a:avLst>
              <a:gd name="adj" fmla="val 4500"/>
            </a:avLst>
          </a:prstGeom>
          <a:solidFill>
            <a:srgbClr val="0E2841">
              <a:alpha val="50000"/>
            </a:srgbClr>
          </a:solidFill>
          <a:ln w="15875">
            <a:solidFill>
              <a:srgbClr val="E7A233">
                <a:alpha val="80000"/>
              </a:srgbClr>
            </a:solidFill>
          </a:ln>
        </p:spPr>
        <p:txBody>
          <a:bodyPr vert="horz" lIns="155448" tIns="118872" rIns="155448" bIns="100584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E7A233"/>
                </a:solidFill>
              </a:rPr>
              <a:t>Concerns &amp; Our Response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PRC clarity → expand PRC eligibility education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Appointment access → added clinic hours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90% of grievances resolved within 7 days</a:t>
            </a:r>
          </a:p>
          <a:p>
            <a:pPr marL="228600" indent="-228600">
              <a:buClr>
                <a:srgbClr val="E7A233"/>
              </a:buClr>
              <a:buFont typeface="Arial" pitchFamily="34" charset="0"/>
              <a:buChar char="▸"/>
            </a:pPr>
            <a:r>
              <a:rPr lang="en-US">
                <a:solidFill>
                  <a:schemeClr val="bg1"/>
                </a:solidFill>
              </a:rPr>
              <a:t>Customer Service – AIDET refresher</a:t>
            </a:r>
          </a:p>
        </p:txBody>
      </p:sp>
      <p:sp>
        <p:nvSpPr>
          <p:cNvPr id="990" name="Title Band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K’é - Your Voice Matters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30" name="Listen Subtitle"/>
          <p:cNvSpPr/>
          <p:nvPr/>
        </p:nvSpPr>
        <p:spPr>
          <a:xfrm>
            <a:off x="560000" y="1240000"/>
            <a:ext cx="11072000" cy="30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l">
              <a:buNone/>
            </a:pPr>
            <a:r>
              <a:rPr lang="en-US" sz="1400" b="1">
                <a:solidFill>
                  <a:srgbClr val="43C46A"/>
                </a:solidFill>
              </a:rPr>
              <a:t>We listen — and we act.  </a:t>
            </a:r>
            <a:r>
              <a:rPr lang="en-US" sz="1400">
                <a:solidFill>
                  <a:schemeClr val="bg1"/>
                </a:solidFill>
              </a:rPr>
              <a:t>Caring for every relative as family means every voice shapes how we deliver care.</a:t>
            </a:r>
          </a:p>
        </p:txBody>
      </p:sp>
      <p:sp>
        <p:nvSpPr>
          <p:cNvPr id="31" name="Listen Banner"/>
          <p:cNvSpPr/>
          <p:nvPr/>
        </p:nvSpPr>
        <p:spPr>
          <a:xfrm>
            <a:off x="560000" y="6200000"/>
            <a:ext cx="11072000" cy="480000"/>
          </a:xfrm>
          <a:prstGeom prst="roundRect">
            <a:avLst>
              <a:gd name="adj" fmla="val 8000"/>
            </a:avLst>
          </a:prstGeom>
          <a:solidFill>
            <a:srgbClr val="156082"/>
          </a:solidFill>
        </p:spPr>
        <p:txBody>
          <a:bodyPr vert="horz" lIns="91440" tIns="27432" rIns="91440" bIns="27432" rtlCol="0" anchor="ctr">
            <a:norm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FFFFFF"/>
                </a:solidFill>
              </a:rPr>
              <a:t>96 voices heard this quarter — </a:t>
            </a:r>
            <a:r>
              <a:rPr lang="en-US" sz="1400">
                <a:solidFill>
                  <a:srgbClr val="FFFFFF"/>
                </a:solidFill>
              </a:rPr>
              <a:t>every compliment, concern, and grievance acknowledged and answered.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CEDCFD-2C7B-54F1-71B6-AB97BF732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0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ogo with a white star  AI-generated content may be incorrect.">
            <a:extLst>
              <a:ext uri="{FF2B5EF4-FFF2-40B4-BE49-F238E27FC236}">
                <a16:creationId xmlns:a16="http://schemas.microsoft.com/office/drawing/2014/main" id="{BCA862DA-66A8-FF9B-9003-9A8205C45F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981CA86-8AB8-249D-995B-FA1BA8F23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424" y="1201015"/>
            <a:ext cx="4739640" cy="2620000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>
              <a:defRPr>
                <a:solidFill>
                  <a:srgbClr val="1A1A1A"/>
                </a:solidFill>
              </a:defRPr>
            </a:lvl1pPr>
            <a:lvl2pPr>
              <a:defRPr>
                <a:solidFill>
                  <a:srgbClr val="1A1A1A"/>
                </a:solidFill>
              </a:defRPr>
            </a:lvl2pPr>
            <a:lvl3pPr>
              <a:defRPr>
                <a:solidFill>
                  <a:srgbClr val="1A1A1A"/>
                </a:solidFill>
              </a:defRPr>
            </a:lvl3pPr>
            <a:lvl4pPr>
              <a:defRPr>
                <a:solidFill>
                  <a:srgbClr val="1A1A1A"/>
                </a:solidFill>
              </a:defRPr>
            </a:lvl4pPr>
            <a:lvl5pPr>
              <a:defRPr>
                <a:solidFill>
                  <a:srgbClr val="1A1A1A"/>
                </a:solidFill>
              </a:defRPr>
            </a:lvl5pPr>
            <a:lvl6pPr>
              <a:defRPr>
                <a:solidFill>
                  <a:srgbClr val="1A1A1A"/>
                </a:solidFill>
              </a:defRPr>
            </a:lvl6pPr>
            <a:lvl7pPr>
              <a:defRPr>
                <a:solidFill>
                  <a:srgbClr val="1A1A1A"/>
                </a:solidFill>
              </a:defRPr>
            </a:lvl7pPr>
            <a:lvl8pPr>
              <a:defRPr>
                <a:solidFill>
                  <a:srgbClr val="1A1A1A"/>
                </a:solidFill>
              </a:defRPr>
            </a:lvl8pPr>
            <a:lvl9pPr>
              <a:defRPr>
                <a:solidFill>
                  <a:srgbClr val="1A1A1A"/>
                </a:solidFill>
              </a:defRPr>
            </a:lvl9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</a:rPr>
              <a:t>89% of all our employees are Navajo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</a:rPr>
              <a:t>Vacancies are primarily Nursing and Allied positions (Imaging)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</a:rPr>
              <a:t>HR policy currently under revision</a:t>
            </a:r>
          </a:p>
        </p:txBody>
      </p:sp>
      <p:sp>
        <p:nvSpPr>
          <p:cNvPr id="21" name="Takeaway"/>
          <p:cNvSpPr/>
          <p:nvPr/>
        </p:nvSpPr>
        <p:spPr>
          <a:xfrm>
            <a:off x="540424" y="4050000"/>
            <a:ext cx="4739640" cy="2100000"/>
          </a:xfrm>
          <a:prstGeom prst="roundRect">
            <a:avLst>
              <a:gd name="adj" fmla="val 6000"/>
            </a:avLst>
          </a:prstGeom>
          <a:solidFill>
            <a:srgbClr val="FFC000"/>
          </a:solidFill>
          <a:ln>
            <a:noFill/>
          </a:ln>
        </p:spPr>
        <p:txBody>
          <a:bodyPr vert="horz" lIns="137160" tIns="91440" rIns="137160" bIns="9144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600" b="1" spc="200">
                <a:solidFill>
                  <a:srgbClr val="0B1F3A"/>
                </a:solidFill>
              </a:rPr>
              <a:t>KEY TAKEAWAY</a:t>
            </a:r>
          </a:p>
          <a:p>
            <a:r>
              <a:rPr lang="en-US" sz="2000">
                <a:solidFill>
                  <a:srgbClr val="0B1F3A"/>
                </a:solidFill>
              </a:rPr>
              <a:t>Headcount has held steady near 450 even as vacancies stay around 28% - retention is strong while we work to fill open roles.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EAEE6F3-5B3E-75C5-28CC-4CBB5DD8BC05}"/>
              </a:ext>
            </a:extLst>
          </p:cNvPr>
          <p:cNvSpPr txBox="1">
            <a:spLocks/>
          </p:cNvSpPr>
          <p:nvPr/>
        </p:nvSpPr>
        <p:spPr>
          <a:xfrm>
            <a:off x="478580" y="1964"/>
            <a:ext cx="11282623" cy="926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r>
              <a:rPr lang="en-US" sz="3200">
                <a:latin typeface="Aptos"/>
              </a:rPr>
              <a:t>Our SMH Family are the Foundation of our Success</a:t>
            </a:r>
            <a:endParaRPr lang="en-US" sz="3200"/>
          </a:p>
        </p:txBody>
      </p:sp>
      <p:sp>
        <p:nvSpPr>
          <p:cNvPr id="20" name="Chart Card 1"/>
          <p:cNvSpPr/>
          <p:nvPr/>
        </p:nvSpPr>
        <p:spPr>
          <a:xfrm>
            <a:off x="6100000" y="950000"/>
            <a:ext cx="5300000" cy="265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Card 2"/>
          <p:cNvSpPr/>
          <p:nvPr/>
        </p:nvSpPr>
        <p:spPr>
          <a:xfrm>
            <a:off x="6100000" y="3720000"/>
            <a:ext cx="5300000" cy="265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30" name="Vacancy Rate Chart"/>
          <p:cNvGraphicFramePr/>
          <p:nvPr>
            <p:extLst>
              <p:ext uri="{D42A27DB-BD31-4B8C-83A1-F6EECF244321}">
                <p14:modId xmlns:p14="http://schemas.microsoft.com/office/powerpoint/2010/main" val="2395461384"/>
              </p:ext>
            </p:extLst>
          </p:nvPr>
        </p:nvGraphicFramePr>
        <p:xfrm>
          <a:off x="6210000" y="1153371"/>
          <a:ext cx="5080000" cy="249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Total Employees Chart"/>
          <p:cNvGraphicFramePr/>
          <p:nvPr/>
        </p:nvGraphicFramePr>
        <p:xfrm>
          <a:off x="6210000" y="3800000"/>
          <a:ext cx="5080000" cy="249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90" name="Title Band"/>
          <p:cNvSpPr/>
          <p:nvPr/>
        </p:nvSpPr>
        <p:spPr>
          <a:xfrm>
            <a:off x="0" y="0"/>
            <a:ext cx="12192000" cy="1193543"/>
          </a:xfrm>
          <a:prstGeom prst="rect">
            <a:avLst/>
          </a:prstGeom>
          <a:solidFill>
            <a:srgbClr val="0E2841"/>
          </a:solidFill>
        </p:spPr>
        <p:txBody>
          <a:bodyPr wrap="square" lIns="457200" tIns="45720" rIns="457200" bIns="45720" anchor="ctr">
            <a:normAutofit/>
          </a:bodyPr>
          <a:lstStyle/>
          <a:p>
            <a:pPr algn="l"/>
            <a:r>
              <a:rPr lang="en-US" sz="2400" b="1">
                <a:solidFill>
                  <a:srgbClr val="FFFFFF"/>
                </a:solidFill>
              </a:rPr>
              <a:t>Our SMH Family are the Foundation of our Success</a:t>
            </a:r>
          </a:p>
        </p:txBody>
      </p:sp>
      <p:sp>
        <p:nvSpPr>
          <p:cNvPr id="991" name="Accent Bar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5608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150021-7150-B292-2CD8-8CD65225E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53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B2E28C25191347B6965301597FB549" ma:contentTypeVersion="19" ma:contentTypeDescription="Create a new document." ma:contentTypeScope="" ma:versionID="f7bad8e9d07492775fffa51b761f8665">
  <xsd:schema xmlns:xsd="http://www.w3.org/2001/XMLSchema" xmlns:xs="http://www.w3.org/2001/XMLSchema" xmlns:p="http://schemas.microsoft.com/office/2006/metadata/properties" xmlns:ns3="8b9401a9-70dc-4e59-b930-0ade173ff092" xmlns:ns4="dc34e236-1192-48fc-8240-9607d55b5858" targetNamespace="http://schemas.microsoft.com/office/2006/metadata/properties" ma:root="true" ma:fieldsID="d010ba473ad673fd8c84b0f30d11a400" ns3:_="" ns4:_="">
    <xsd:import namespace="8b9401a9-70dc-4e59-b930-0ade173ff092"/>
    <xsd:import namespace="dc34e236-1192-48fc-8240-9607d55b585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LengthInSecond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Location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9401a9-70dc-4e59-b930-0ade173ff09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4e236-1192-48fc-8240-9607d55b58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34e236-1192-48fc-8240-9607d55b5858" xsi:nil="true"/>
  </documentManagement>
</p:properties>
</file>

<file path=customXml/itemProps1.xml><?xml version="1.0" encoding="utf-8"?>
<ds:datastoreItem xmlns:ds="http://schemas.openxmlformats.org/officeDocument/2006/customXml" ds:itemID="{9624D1E3-405B-4883-BBFF-1635D3924D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22A151-2E62-44C7-A795-A457E11375C7}">
  <ds:schemaRefs>
    <ds:schemaRef ds:uri="8b9401a9-70dc-4e59-b930-0ade173ff092"/>
    <ds:schemaRef ds:uri="dc34e236-1192-48fc-8240-9607d55b58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104634A-9042-4FA3-A6EA-2325EE8F0822}">
  <ds:schemaRefs>
    <ds:schemaRef ds:uri="8b9401a9-70dc-4e59-b930-0ade173ff092"/>
    <ds:schemaRef ds:uri="dc34e236-1192-48fc-8240-9607d55b58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540</TotalTime>
  <Words>1453</Words>
  <Application>Microsoft Office PowerPoint</Application>
  <PresentationFormat>Widescreen</PresentationFormat>
  <Paragraphs>369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Aptos Narrow</vt:lpstr>
      <vt:lpstr>Arial</vt:lpstr>
      <vt:lpstr>Calibri</vt:lpstr>
      <vt:lpstr>Courier New</vt:lpstr>
      <vt:lpstr>office theme</vt:lpstr>
      <vt:lpstr>Our Journey to Diné Excellence 3Q2026 Report 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Melinda White</dc:creator>
  <cp:lastModifiedBy>Melinda White</cp:lastModifiedBy>
  <cp:revision>6</cp:revision>
  <dcterms:created xsi:type="dcterms:W3CDTF">2025-10-24T15:03:11Z</dcterms:created>
  <dcterms:modified xsi:type="dcterms:W3CDTF">2026-07-23T11:42:52Z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0x010100FAB2E28C25191347B6965301597FB549</vt:lpwstr>
  </property>
</Properties>
</file>